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78" r:id="rId9"/>
    <p:sldId id="263" r:id="rId10"/>
    <p:sldId id="273" r:id="rId11"/>
    <p:sldId id="264" r:id="rId12"/>
    <p:sldId id="265" r:id="rId13"/>
    <p:sldId id="266" r:id="rId14"/>
    <p:sldId id="272" r:id="rId15"/>
    <p:sldId id="267" r:id="rId16"/>
    <p:sldId id="268" r:id="rId17"/>
    <p:sldId id="274" r:id="rId18"/>
    <p:sldId id="275" r:id="rId19"/>
    <p:sldId id="270" r:id="rId20"/>
    <p:sldId id="271"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37" autoAdjust="0"/>
  </p:normalViewPr>
  <p:slideViewPr>
    <p:cSldViewPr>
      <p:cViewPr varScale="1">
        <p:scale>
          <a:sx n="79" d="100"/>
          <a:sy n="79" d="100"/>
        </p:scale>
        <p:origin x="-58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137DDB-B709-4BE3-BB21-2BF9F04837FA}" type="datetimeFigureOut">
              <a:rPr lang="en-US" smtClean="0"/>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AA389-23A4-4060-AEA7-EDAA77D0F132}" type="slidenum">
              <a:rPr lang="en-US" smtClean="0"/>
              <a:t>‹#›</a:t>
            </a:fld>
            <a:endParaRPr lang="en-US"/>
          </a:p>
        </p:txBody>
      </p:sp>
    </p:spTree>
    <p:extLst>
      <p:ext uri="{BB962C8B-B14F-4D97-AF65-F5344CB8AC3E}">
        <p14:creationId xmlns:p14="http://schemas.microsoft.com/office/powerpoint/2010/main" val="3468392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AA389-23A4-4060-AEA7-EDAA77D0F132}" type="slidenum">
              <a:rPr lang="en-US" smtClean="0"/>
              <a:t>1</a:t>
            </a:fld>
            <a:endParaRPr lang="en-US"/>
          </a:p>
        </p:txBody>
      </p:sp>
    </p:spTree>
    <p:extLst>
      <p:ext uri="{BB962C8B-B14F-4D97-AF65-F5344CB8AC3E}">
        <p14:creationId xmlns:p14="http://schemas.microsoft.com/office/powerpoint/2010/main" val="1084176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AA389-23A4-4060-AEA7-EDAA77D0F132}" type="slidenum">
              <a:rPr lang="en-US" smtClean="0"/>
              <a:t>10</a:t>
            </a:fld>
            <a:endParaRPr lang="en-US"/>
          </a:p>
        </p:txBody>
      </p:sp>
    </p:spTree>
    <p:extLst>
      <p:ext uri="{BB962C8B-B14F-4D97-AF65-F5344CB8AC3E}">
        <p14:creationId xmlns:p14="http://schemas.microsoft.com/office/powerpoint/2010/main" val="1711405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Colossians</a:t>
            </a:r>
            <a:r>
              <a:rPr lang="en-US" b="1" u="sng" baseline="0" dirty="0" smtClean="0"/>
              <a:t> 3:5 </a:t>
            </a:r>
            <a:r>
              <a:rPr lang="en-US" baseline="0" dirty="0" smtClean="0"/>
              <a:t>- Mortify therefore your members which are upon the earth; fornication, uncleanness, inordinate affection, evil concupiscence, and covetousness, which is idolatry</a:t>
            </a:r>
          </a:p>
          <a:p>
            <a:endParaRPr lang="en-US" baseline="0" dirty="0" smtClean="0"/>
          </a:p>
          <a:p>
            <a:r>
              <a:rPr lang="en-US" b="1" u="sng" dirty="0" smtClean="0"/>
              <a:t>1 Timothy 6:9-10</a:t>
            </a:r>
            <a:r>
              <a:rPr lang="en-US" b="1" u="sng" baseline="0" dirty="0" smtClean="0"/>
              <a:t> </a:t>
            </a:r>
            <a:r>
              <a:rPr lang="en-US" baseline="0" dirty="0" smtClean="0"/>
              <a:t>- </a:t>
            </a:r>
            <a:r>
              <a:rPr lang="en-US" dirty="0" smtClean="0"/>
              <a:t>But they that will be rich fall into temptation and a snare, and into many foolish and hurtful lusts, which drown men in destruction and perdition. For the love of money is the root of all evil: which while some coveted after, they have erred from the faith, and pierced themselves through with many sorrows. {erred: or, been seduced} </a:t>
            </a:r>
          </a:p>
          <a:p>
            <a:endParaRPr lang="en-US" dirty="0" smtClean="0"/>
          </a:p>
          <a:p>
            <a:r>
              <a:rPr lang="en-US" b="1" u="sng" dirty="0" smtClean="0"/>
              <a:t>Matthew 6:19-20</a:t>
            </a:r>
            <a:r>
              <a:rPr lang="en-US" b="1" u="sng" baseline="0" dirty="0" smtClean="0"/>
              <a:t> </a:t>
            </a:r>
            <a:r>
              <a:rPr lang="en-US" baseline="0" dirty="0" smtClean="0"/>
              <a:t>- </a:t>
            </a:r>
            <a:r>
              <a:rPr lang="en-US" dirty="0" smtClean="0"/>
              <a:t>Lay not up for yourselves treasures upon earth, where moth and rust doth corrupt, and where thieves break through and steal: But lay up for yourselves treasures in heaven, where neither moth nor rust doth corrupt, and where thieves do not break through nor steal:</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11</a:t>
            </a:fld>
            <a:endParaRPr lang="en-US"/>
          </a:p>
        </p:txBody>
      </p:sp>
    </p:spTree>
    <p:extLst>
      <p:ext uri="{BB962C8B-B14F-4D97-AF65-F5344CB8AC3E}">
        <p14:creationId xmlns:p14="http://schemas.microsoft.com/office/powerpoint/2010/main" val="536872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Colossians</a:t>
            </a:r>
            <a:r>
              <a:rPr lang="en-US" b="1" u="sng" baseline="0" dirty="0" smtClean="0"/>
              <a:t> 3:5 </a:t>
            </a:r>
            <a:r>
              <a:rPr lang="en-US" baseline="0" dirty="0" smtClean="0"/>
              <a:t>- Mortify therefore your members which are upon the earth; fornication, uncleanness, inordinate affection, evil concupiscence, and covetousness, which is idolatry</a:t>
            </a:r>
          </a:p>
          <a:p>
            <a:endParaRPr lang="en-US" baseline="0" dirty="0" smtClean="0"/>
          </a:p>
          <a:p>
            <a:r>
              <a:rPr lang="en-US" b="1" u="sng" dirty="0" smtClean="0"/>
              <a:t>Ephesians 4:19-20</a:t>
            </a:r>
            <a:r>
              <a:rPr lang="en-US" baseline="0" dirty="0" smtClean="0"/>
              <a:t> - </a:t>
            </a:r>
            <a:r>
              <a:rPr lang="en-US" dirty="0" smtClean="0"/>
              <a:t>Who being past feeling have given themselves over unto lasciviousness, to work all uncleanness with greediness. But ye have not so learned Christ;  (KJV)</a:t>
            </a:r>
          </a:p>
          <a:p>
            <a:endParaRPr lang="en-US" dirty="0" smtClean="0"/>
          </a:p>
          <a:p>
            <a:r>
              <a:rPr lang="en-US" b="1" u="sng" dirty="0" smtClean="0"/>
              <a:t>Ephesians 4:22-23</a:t>
            </a:r>
            <a:r>
              <a:rPr lang="en-US" b="1" u="sng" baseline="0" dirty="0" smtClean="0"/>
              <a:t> </a:t>
            </a:r>
            <a:r>
              <a:rPr lang="en-US" baseline="0" dirty="0" smtClean="0"/>
              <a:t>- </a:t>
            </a:r>
            <a:r>
              <a:rPr lang="en-US" dirty="0" smtClean="0"/>
              <a:t>That ye put off concerning the former conversation the old man, which is corrupt according to the deceitful lusts; And be renewed in the spirit of your mind;  (KJV)</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12</a:t>
            </a:fld>
            <a:endParaRPr lang="en-US"/>
          </a:p>
        </p:txBody>
      </p:sp>
    </p:spTree>
    <p:extLst>
      <p:ext uri="{BB962C8B-B14F-4D97-AF65-F5344CB8AC3E}">
        <p14:creationId xmlns:p14="http://schemas.microsoft.com/office/powerpoint/2010/main" val="1934408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Romans 12:1-2</a:t>
            </a:r>
            <a:r>
              <a:rPr lang="en-US" dirty="0" smtClean="0"/>
              <a:t> - I beseech you therefore, brethren, by the mercies of God, that ye present your bodies a living sacrifice, holy, acceptable unto God, which is your reasonable service</a:t>
            </a:r>
            <a:r>
              <a:rPr lang="en-US" baseline="0" dirty="0" smtClean="0"/>
              <a:t>. </a:t>
            </a:r>
            <a:r>
              <a:rPr lang="en-US" dirty="0" smtClean="0"/>
              <a:t>And be not conformed to this world: but be ye transformed by the renewing of your mind, that ye </a:t>
            </a:r>
            <a:r>
              <a:rPr lang="en-US" b="1" dirty="0" smtClean="0"/>
              <a:t>may prove what is that good, and acceptable, and perfect, will of God</a:t>
            </a:r>
            <a:r>
              <a:rPr lang="en-US" dirty="0" smtClean="0"/>
              <a:t>.</a:t>
            </a:r>
          </a:p>
          <a:p>
            <a:endParaRPr lang="en-US" dirty="0" smtClean="0"/>
          </a:p>
          <a:p>
            <a:r>
              <a:rPr lang="en-US" b="1" u="sng" dirty="0" smtClean="0"/>
              <a:t>Ephesians 5:18</a:t>
            </a:r>
            <a:r>
              <a:rPr lang="en-US" dirty="0" smtClean="0"/>
              <a:t> - And be not drunk with wine, wherein is excess; </a:t>
            </a:r>
            <a:r>
              <a:rPr lang="en-US" b="1" dirty="0" smtClean="0"/>
              <a:t>but be filled with the Spirit</a:t>
            </a:r>
            <a:r>
              <a:rPr lang="en-US" dirty="0" smtClean="0"/>
              <a:t>; </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13</a:t>
            </a:fld>
            <a:endParaRPr lang="en-US"/>
          </a:p>
        </p:txBody>
      </p:sp>
    </p:spTree>
    <p:extLst>
      <p:ext uri="{BB962C8B-B14F-4D97-AF65-F5344CB8AC3E}">
        <p14:creationId xmlns:p14="http://schemas.microsoft.com/office/powerpoint/2010/main" val="2565659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1 Peter</a:t>
            </a:r>
            <a:r>
              <a:rPr lang="en-US" b="1" u="sng" baseline="0" dirty="0" smtClean="0"/>
              <a:t> </a:t>
            </a:r>
            <a:r>
              <a:rPr lang="en-US" b="1" u="sng" dirty="0" smtClean="0"/>
              <a:t>2:13, 14 </a:t>
            </a:r>
            <a:r>
              <a:rPr lang="en-US" dirty="0" smtClean="0"/>
              <a:t>-</a:t>
            </a:r>
            <a:r>
              <a:rPr lang="en-US" baseline="0" dirty="0" smtClean="0"/>
              <a:t> </a:t>
            </a:r>
            <a:r>
              <a:rPr lang="en-US" dirty="0" smtClean="0"/>
              <a:t>Submit yourselves to every ordinance of man for the Lord's sake: whether it be to the king, as supreme. Or unto governors, as unto them that are sent by him for the punishment of evildoers, and for the praise of them that do well.</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14</a:t>
            </a:fld>
            <a:endParaRPr lang="en-US"/>
          </a:p>
        </p:txBody>
      </p:sp>
    </p:spTree>
    <p:extLst>
      <p:ext uri="{BB962C8B-B14F-4D97-AF65-F5344CB8AC3E}">
        <p14:creationId xmlns:p14="http://schemas.microsoft.com/office/powerpoint/2010/main" val="2565659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Hebrews 10:23-26</a:t>
            </a:r>
            <a:r>
              <a:rPr lang="en-US" b="1" u="sng" baseline="0" dirty="0" smtClean="0"/>
              <a:t> </a:t>
            </a:r>
            <a:r>
              <a:rPr lang="en-US" baseline="0" dirty="0" smtClean="0"/>
              <a:t>-</a:t>
            </a:r>
            <a:r>
              <a:rPr lang="en-US" dirty="0" smtClean="0"/>
              <a:t> Let us hold fast the profession of our faith without wavering; (for he is faithful that promised;) And let us consider one another to provoke unto love and to good works: Not forsaking the assembling of ourselves together, as the manner of some is; but exhorting one another: and so much the more, as ye see the day approaching. For if we sin </a:t>
            </a:r>
            <a:r>
              <a:rPr lang="en-US" dirty="0" err="1" smtClean="0"/>
              <a:t>wilfully</a:t>
            </a:r>
            <a:r>
              <a:rPr lang="en-US" dirty="0" smtClean="0"/>
              <a:t> after that we have received the knowledge of the truth, there </a:t>
            </a:r>
            <a:r>
              <a:rPr lang="en-US" dirty="0" err="1" smtClean="0"/>
              <a:t>remaineth</a:t>
            </a:r>
            <a:r>
              <a:rPr lang="en-US" dirty="0" smtClean="0"/>
              <a:t> no more sacrifice for sins,  </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15</a:t>
            </a:fld>
            <a:endParaRPr lang="en-US"/>
          </a:p>
        </p:txBody>
      </p:sp>
    </p:spTree>
    <p:extLst>
      <p:ext uri="{BB962C8B-B14F-4D97-AF65-F5344CB8AC3E}">
        <p14:creationId xmlns:p14="http://schemas.microsoft.com/office/powerpoint/2010/main" val="3564657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1 Corinthians 16:1-2</a:t>
            </a:r>
            <a:r>
              <a:rPr lang="en-US" b="1" u="sng" baseline="0" dirty="0" smtClean="0"/>
              <a:t> </a:t>
            </a:r>
            <a:r>
              <a:rPr lang="en-US" baseline="0" dirty="0" smtClean="0"/>
              <a:t>- </a:t>
            </a:r>
            <a:r>
              <a:rPr lang="en-US" dirty="0" smtClean="0"/>
              <a:t>Now concerning the collection for the saints, as I have given order to the churches of Galatia, even so do ye. Upon the first day of the week let every one of you lay by him in store, as God hath prospered him, that there be no gatherings when I come</a:t>
            </a:r>
            <a:r>
              <a:rPr lang="en-US" smtClean="0"/>
              <a:t>. </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16</a:t>
            </a:fld>
            <a:endParaRPr lang="en-US"/>
          </a:p>
        </p:txBody>
      </p:sp>
    </p:spTree>
    <p:extLst>
      <p:ext uri="{BB962C8B-B14F-4D97-AF65-F5344CB8AC3E}">
        <p14:creationId xmlns:p14="http://schemas.microsoft.com/office/powerpoint/2010/main" val="4008515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offering in light of the mercies or compassions of God is their reasonable service. </a:t>
            </a:r>
            <a:r>
              <a:rPr lang="en-US" sz="1200" b="1" i="0" u="none" strike="noStrike" kern="1200" baseline="0" dirty="0" smtClean="0">
                <a:solidFill>
                  <a:schemeClr val="tx1"/>
                </a:solidFill>
                <a:latin typeface="+mn-lt"/>
                <a:ea typeface="+mn-ea"/>
                <a:cs typeface="+mn-cs"/>
              </a:rPr>
              <a:t>Reasonable </a:t>
            </a:r>
            <a:r>
              <a:rPr lang="en-US" sz="1200" b="0" i="0" u="none" strike="noStrike" kern="1200" baseline="0" dirty="0" smtClean="0">
                <a:solidFill>
                  <a:schemeClr val="tx1"/>
                </a:solidFill>
                <a:latin typeface="+mn-lt"/>
                <a:ea typeface="+mn-ea"/>
                <a:cs typeface="+mn-cs"/>
              </a:rPr>
              <a:t>translates </a:t>
            </a:r>
            <a:r>
              <a:rPr lang="en-US" sz="1200" b="0" i="1" u="none" strike="noStrike" kern="1200" baseline="0" dirty="0" err="1" smtClean="0">
                <a:solidFill>
                  <a:schemeClr val="tx1"/>
                </a:solidFill>
                <a:latin typeface="+mn-lt"/>
                <a:ea typeface="+mn-ea"/>
                <a:cs typeface="+mn-cs"/>
              </a:rPr>
              <a:t>logikēn</a:t>
            </a:r>
            <a:r>
              <a:rPr lang="en-US" sz="1200" b="0" i="0" u="none" strike="noStrike" kern="1200" baseline="0" dirty="0" smtClean="0">
                <a:solidFill>
                  <a:schemeClr val="tx1"/>
                </a:solidFill>
                <a:latin typeface="+mn-lt"/>
                <a:ea typeface="+mn-ea"/>
                <a:cs typeface="+mn-cs"/>
              </a:rPr>
              <a:t>. The concept conveyed is that the service grows out of the rational part of man and is logical in light of what God has done in the expression of his compassions or mercies. </a:t>
            </a:r>
            <a:r>
              <a:rPr lang="en-US" sz="1200" b="0" i="1" u="none" strike="noStrike" kern="1200" baseline="0" dirty="0" err="1" smtClean="0">
                <a:solidFill>
                  <a:schemeClr val="tx1"/>
                </a:solidFill>
                <a:latin typeface="+mn-lt"/>
                <a:ea typeface="+mn-ea"/>
                <a:cs typeface="+mn-cs"/>
              </a:rPr>
              <a:t>Logikos</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means “</a:t>
            </a:r>
            <a:r>
              <a:rPr lang="en-US" sz="1200" b="0" i="1" u="none" strike="noStrike" kern="1200" baseline="0" dirty="0" smtClean="0">
                <a:solidFill>
                  <a:schemeClr val="tx1"/>
                </a:solidFill>
                <a:latin typeface="+mn-lt"/>
                <a:ea typeface="+mn-ea"/>
                <a:cs typeface="+mn-cs"/>
              </a:rPr>
              <a:t>rational</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spiritual</a:t>
            </a:r>
            <a:r>
              <a:rPr lang="en-US" sz="1200" b="0" i="0" u="none" strike="noStrike" kern="1200" baseline="0" dirty="0" smtClean="0">
                <a:solidFill>
                  <a:schemeClr val="tx1"/>
                </a:solidFill>
                <a:latin typeface="+mn-lt"/>
                <a:ea typeface="+mn-ea"/>
                <a:cs typeface="+mn-cs"/>
              </a:rPr>
              <a:t>” (AG 477). There is an implied contrast drawn between this rational service and the offering of an irrational animal. The body offered is part and parcel of the rational being who is offering it as </a:t>
            </a:r>
            <a:r>
              <a:rPr lang="en-US" sz="1200" b="0" i="0" u="none" strike="noStrike" kern="1200" baseline="0" dirty="0" smtClean="0">
                <a:solidFill>
                  <a:schemeClr val="tx1"/>
                </a:solidFill>
                <a:latin typeface="+mn-lt"/>
                <a:ea typeface="+mn-ea"/>
                <a:cs typeface="+mn-cs"/>
              </a:rPr>
              <a:t>consecrated and </a:t>
            </a:r>
            <a:r>
              <a:rPr lang="en-US" sz="1200" b="0" i="0" u="none" strike="noStrike" kern="1200" baseline="0" dirty="0" smtClean="0">
                <a:solidFill>
                  <a:schemeClr val="tx1"/>
                </a:solidFill>
                <a:latin typeface="+mn-lt"/>
                <a:ea typeface="+mn-ea"/>
                <a:cs typeface="+mn-cs"/>
              </a:rPr>
              <a:t>dedicated to God (cf. 1 Pet. 2:5). - Truth Commentary on Romans, PP 725, 726.</a:t>
            </a:r>
          </a:p>
          <a:p>
            <a:endParaRPr lang="en-US" sz="1200" b="0" i="0" u="none" strike="noStrike" kern="1200" baseline="0" dirty="0" smtClean="0">
              <a:solidFill>
                <a:schemeClr val="tx1"/>
              </a:solidFill>
              <a:latin typeface="+mn-lt"/>
              <a:ea typeface="+mn-ea"/>
              <a:cs typeface="+mn-cs"/>
            </a:endParaRPr>
          </a:p>
          <a:p>
            <a:r>
              <a:rPr lang="en-US" b="1" u="sng" dirty="0" smtClean="0"/>
              <a:t>1 Peter 2:5 </a:t>
            </a:r>
            <a:r>
              <a:rPr lang="en-US" dirty="0" smtClean="0"/>
              <a:t>- ye also, as lively stones, are built up a spiritual house, an holy priesthood, to offer up spiritual sacrifices, acceptable to God by Jesus Christ. </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17</a:t>
            </a:fld>
            <a:endParaRPr lang="en-US"/>
          </a:p>
        </p:txBody>
      </p:sp>
    </p:spTree>
    <p:extLst>
      <p:ext uri="{BB962C8B-B14F-4D97-AF65-F5344CB8AC3E}">
        <p14:creationId xmlns:p14="http://schemas.microsoft.com/office/powerpoint/2010/main" val="226899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2 Peter 3:14 </a:t>
            </a:r>
            <a:r>
              <a:rPr lang="en-US" dirty="0" smtClean="0"/>
              <a:t>-</a:t>
            </a:r>
            <a:r>
              <a:rPr lang="en-US" baseline="0" dirty="0" smtClean="0"/>
              <a:t> </a:t>
            </a:r>
            <a:r>
              <a:rPr lang="en-US" dirty="0" smtClean="0"/>
              <a:t>Wherefore, beloved, seeing that ye look for such things, be diligent that ye may be found of him in peace, without spot, and blameless.</a:t>
            </a:r>
          </a:p>
          <a:p>
            <a:endParaRPr lang="en-US" dirty="0" smtClean="0"/>
          </a:p>
          <a:p>
            <a:r>
              <a:rPr lang="en-US" b="1" u="sng" dirty="0" smtClean="0"/>
              <a:t>1 Peter 1:18-19</a:t>
            </a:r>
            <a:r>
              <a:rPr lang="en-US" b="1" u="sng" baseline="0" dirty="0" smtClean="0"/>
              <a:t> </a:t>
            </a:r>
            <a:r>
              <a:rPr lang="en-US" baseline="0" dirty="0" smtClean="0"/>
              <a:t>- </a:t>
            </a:r>
            <a:r>
              <a:rPr lang="en-US" dirty="0" smtClean="0"/>
              <a:t>Forasmuch as ye know that ye were not redeemed with corruptible things, as silver and gold, from your vain conversation received by tradition from your fathers; But with the precious blood of Christ, as of a lamb without blemish and without spot: </a:t>
            </a:r>
          </a:p>
          <a:p>
            <a:endParaRPr lang="en-US" dirty="0" smtClean="0"/>
          </a:p>
          <a:p>
            <a:r>
              <a:rPr lang="en-US" b="1" u="sng" dirty="0" smtClean="0"/>
              <a:t>1 Peter 1:15-16</a:t>
            </a:r>
            <a:r>
              <a:rPr lang="en-US" b="1" u="sng" baseline="0" dirty="0" smtClean="0"/>
              <a:t> </a:t>
            </a:r>
            <a:r>
              <a:rPr lang="en-US" baseline="0" dirty="0" smtClean="0"/>
              <a:t>- </a:t>
            </a:r>
            <a:r>
              <a:rPr lang="en-US" dirty="0" smtClean="0"/>
              <a:t>But as he which hath called you is holy, so be ye holy in all manner of conversation; Because it is written, Be ye holy; for I am holy.  (KJV)</a:t>
            </a:r>
          </a:p>
          <a:p>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18</a:t>
            </a:fld>
            <a:endParaRPr lang="en-US"/>
          </a:p>
        </p:txBody>
      </p:sp>
    </p:spTree>
    <p:extLst>
      <p:ext uri="{BB962C8B-B14F-4D97-AF65-F5344CB8AC3E}">
        <p14:creationId xmlns:p14="http://schemas.microsoft.com/office/powerpoint/2010/main" val="728258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AA389-23A4-4060-AEA7-EDAA77D0F132}" type="slidenum">
              <a:rPr lang="en-US" smtClean="0"/>
              <a:t>19</a:t>
            </a:fld>
            <a:endParaRPr lang="en-US"/>
          </a:p>
        </p:txBody>
      </p:sp>
    </p:spTree>
    <p:extLst>
      <p:ext uri="{BB962C8B-B14F-4D97-AF65-F5344CB8AC3E}">
        <p14:creationId xmlns:p14="http://schemas.microsoft.com/office/powerpoint/2010/main" val="231171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AA389-23A4-4060-AEA7-EDAA77D0F132}" type="slidenum">
              <a:rPr lang="en-US" smtClean="0"/>
              <a:t>2</a:t>
            </a:fld>
            <a:endParaRPr lang="en-US"/>
          </a:p>
        </p:txBody>
      </p:sp>
    </p:spTree>
    <p:extLst>
      <p:ext uri="{BB962C8B-B14F-4D97-AF65-F5344CB8AC3E}">
        <p14:creationId xmlns:p14="http://schemas.microsoft.com/office/powerpoint/2010/main" val="3528440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AA389-23A4-4060-AEA7-EDAA77D0F132}" type="slidenum">
              <a:rPr lang="en-US" smtClean="0"/>
              <a:t>20</a:t>
            </a:fld>
            <a:endParaRPr lang="en-US"/>
          </a:p>
        </p:txBody>
      </p:sp>
    </p:spTree>
    <p:extLst>
      <p:ext uri="{BB962C8B-B14F-4D97-AF65-F5344CB8AC3E}">
        <p14:creationId xmlns:p14="http://schemas.microsoft.com/office/powerpoint/2010/main" val="4228261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2 Peter 3:14 </a:t>
            </a:r>
            <a:r>
              <a:rPr lang="en-US" dirty="0" smtClean="0"/>
              <a:t>-</a:t>
            </a:r>
            <a:r>
              <a:rPr lang="en-US" baseline="0" dirty="0" smtClean="0"/>
              <a:t> </a:t>
            </a:r>
            <a:r>
              <a:rPr lang="en-US" dirty="0" smtClean="0"/>
              <a:t>Wherefore, beloved, seeing that ye look for such things, be diligent that ye may be found of him in peace, without spot, and blameless.</a:t>
            </a:r>
          </a:p>
          <a:p>
            <a:endParaRPr lang="en-US" dirty="0" smtClean="0"/>
          </a:p>
          <a:p>
            <a:r>
              <a:rPr lang="en-US" b="1" u="sng" dirty="0" smtClean="0"/>
              <a:t>1 Peter 1:18-19</a:t>
            </a:r>
            <a:r>
              <a:rPr lang="en-US" b="1" u="sng" baseline="0" dirty="0" smtClean="0"/>
              <a:t> </a:t>
            </a:r>
            <a:r>
              <a:rPr lang="en-US" baseline="0" dirty="0" smtClean="0"/>
              <a:t>- </a:t>
            </a:r>
            <a:r>
              <a:rPr lang="en-US" dirty="0" smtClean="0"/>
              <a:t>Forasmuch as ye know that ye were not redeemed with corruptible things, as silver and gold, from your vain conversation received by tradition from your fathers; But with the precious blood of Christ, as of a lamb without blemish and without spot: </a:t>
            </a:r>
          </a:p>
          <a:p>
            <a:endParaRPr lang="en-US" dirty="0" smtClean="0"/>
          </a:p>
          <a:p>
            <a:r>
              <a:rPr lang="en-US" b="1" u="sng" dirty="0" smtClean="0"/>
              <a:t>1 Peter 1:15-16</a:t>
            </a:r>
            <a:r>
              <a:rPr lang="en-US" b="1" u="sng" baseline="0" dirty="0" smtClean="0"/>
              <a:t> </a:t>
            </a:r>
            <a:r>
              <a:rPr lang="en-US" baseline="0" dirty="0" smtClean="0"/>
              <a:t>- </a:t>
            </a:r>
            <a:r>
              <a:rPr lang="en-US" dirty="0" smtClean="0"/>
              <a:t>But as he which hath called you is holy, so be ye holy in all manner of conversation; Because it is written, Be ye holy; for I am holy.  (KJV)</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21</a:t>
            </a:fld>
            <a:endParaRPr lang="en-US"/>
          </a:p>
        </p:txBody>
      </p:sp>
    </p:spTree>
    <p:extLst>
      <p:ext uri="{BB962C8B-B14F-4D97-AF65-F5344CB8AC3E}">
        <p14:creationId xmlns:p14="http://schemas.microsoft.com/office/powerpoint/2010/main" val="2060758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AA389-23A4-4060-AEA7-EDAA77D0F132}" type="slidenum">
              <a:rPr lang="en-US" smtClean="0"/>
              <a:t>3</a:t>
            </a:fld>
            <a:endParaRPr lang="en-US"/>
          </a:p>
        </p:txBody>
      </p:sp>
    </p:spTree>
    <p:extLst>
      <p:ext uri="{BB962C8B-B14F-4D97-AF65-F5344CB8AC3E}">
        <p14:creationId xmlns:p14="http://schemas.microsoft.com/office/powerpoint/2010/main" val="2548545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AA389-23A4-4060-AEA7-EDAA77D0F132}" type="slidenum">
              <a:rPr lang="en-US" smtClean="0"/>
              <a:t>4</a:t>
            </a:fld>
            <a:endParaRPr lang="en-US"/>
          </a:p>
        </p:txBody>
      </p:sp>
    </p:spTree>
    <p:extLst>
      <p:ext uri="{BB962C8B-B14F-4D97-AF65-F5344CB8AC3E}">
        <p14:creationId xmlns:p14="http://schemas.microsoft.com/office/powerpoint/2010/main" val="3904073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AA389-23A4-4060-AEA7-EDAA77D0F132}" type="slidenum">
              <a:rPr lang="en-US" smtClean="0"/>
              <a:t>5</a:t>
            </a:fld>
            <a:endParaRPr lang="en-US"/>
          </a:p>
        </p:txBody>
      </p:sp>
    </p:spTree>
    <p:extLst>
      <p:ext uri="{BB962C8B-B14F-4D97-AF65-F5344CB8AC3E}">
        <p14:creationId xmlns:p14="http://schemas.microsoft.com/office/powerpoint/2010/main" val="1433702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Romans 10:</a:t>
            </a:r>
            <a:r>
              <a:rPr lang="en-US" b="1" u="sng" baseline="0" dirty="0" smtClean="0"/>
              <a:t>14 </a:t>
            </a:r>
            <a:r>
              <a:rPr lang="en-US" baseline="0" dirty="0" smtClean="0"/>
              <a:t>- </a:t>
            </a:r>
            <a:r>
              <a:rPr lang="en-US" dirty="0" smtClean="0"/>
              <a:t>How then shall they call on him in whom they have not believed? and how shall they believe in him of whom they have not heard? and how shall they hear without a preacher</a:t>
            </a:r>
          </a:p>
          <a:p>
            <a:r>
              <a:rPr lang="en-US" b="1" u="sng" dirty="0" smtClean="0"/>
              <a:t>Romans 10:10</a:t>
            </a:r>
            <a:r>
              <a:rPr lang="en-US" b="1" u="sng" baseline="0" dirty="0" smtClean="0"/>
              <a:t> </a:t>
            </a:r>
            <a:r>
              <a:rPr lang="en-US" baseline="0" dirty="0" smtClean="0"/>
              <a:t>- </a:t>
            </a:r>
            <a:r>
              <a:rPr lang="en-US" dirty="0" smtClean="0"/>
              <a:t>For with the heart man believeth unto righteousness; and with the mouth confession is made unto salvation.</a:t>
            </a:r>
          </a:p>
          <a:p>
            <a:r>
              <a:rPr lang="en-US" b="1" u="sng" dirty="0" smtClean="0"/>
              <a:t>Romans 10:9</a:t>
            </a:r>
            <a:r>
              <a:rPr lang="en-US" baseline="0" dirty="0" smtClean="0"/>
              <a:t> -</a:t>
            </a:r>
            <a:r>
              <a:rPr lang="en-US" dirty="0" smtClean="0"/>
              <a:t> That if thou shalt confess with thy mouth the Lord Jesus, and shalt believe in thine heart that God hath raised him from the dead, thou shalt be saved.</a:t>
            </a:r>
          </a:p>
          <a:p>
            <a:r>
              <a:rPr lang="en-US" b="1" u="sng" dirty="0" smtClean="0"/>
              <a:t>Acts 2:38 </a:t>
            </a:r>
            <a:r>
              <a:rPr lang="en-US" dirty="0" smtClean="0"/>
              <a:t>- Then Peter said unto them, Repent, and be baptized every one of you in the name of Jesus Christ for the remission of sins, and ye shall receive the gift of the Holy Ghost.</a:t>
            </a:r>
          </a:p>
          <a:p>
            <a:r>
              <a:rPr lang="en-US" b="1" u="sng" dirty="0" smtClean="0"/>
              <a:t>Matthew 28:19</a:t>
            </a:r>
            <a:r>
              <a:rPr lang="en-US" dirty="0" smtClean="0"/>
              <a:t> - Go ye therefore, and teach all nations, baptizing them in the name of the Father, and of the Son, and of the Holy Ghost:</a:t>
            </a:r>
          </a:p>
          <a:p>
            <a:endParaRPr lang="en-US" dirty="0" smtClean="0"/>
          </a:p>
          <a:p>
            <a:r>
              <a:rPr lang="en-US" b="1" u="sng" dirty="0" smtClean="0"/>
              <a:t>Colossians 3:8-10</a:t>
            </a:r>
            <a:r>
              <a:rPr lang="en-US" b="1" u="sng" baseline="0" dirty="0" smtClean="0"/>
              <a:t> </a:t>
            </a:r>
            <a:r>
              <a:rPr lang="en-US" baseline="0" dirty="0" smtClean="0"/>
              <a:t>- </a:t>
            </a:r>
            <a:r>
              <a:rPr lang="en-US" dirty="0" smtClean="0"/>
              <a:t>But now ye also put off all these; anger, wrath, malice, blasphemy, filthy communication out of your mouth. Lie not one to another, seeing that ye have put off the old man with his deeds; And have put on the new man, which is renewed in knowledge after the image of him that created him: </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6</a:t>
            </a:fld>
            <a:endParaRPr lang="en-US"/>
          </a:p>
        </p:txBody>
      </p:sp>
    </p:spTree>
    <p:extLst>
      <p:ext uri="{BB962C8B-B14F-4D97-AF65-F5344CB8AC3E}">
        <p14:creationId xmlns:p14="http://schemas.microsoft.com/office/powerpoint/2010/main" val="2548093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AA389-23A4-4060-AEA7-EDAA77D0F132}" type="slidenum">
              <a:rPr lang="en-US" smtClean="0"/>
              <a:t>7</a:t>
            </a:fld>
            <a:endParaRPr lang="en-US"/>
          </a:p>
        </p:txBody>
      </p:sp>
    </p:spTree>
    <p:extLst>
      <p:ext uri="{BB962C8B-B14F-4D97-AF65-F5344CB8AC3E}">
        <p14:creationId xmlns:p14="http://schemas.microsoft.com/office/powerpoint/2010/main" val="3715583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Romans 12:2 - And be not conformed to this world: but be ye transformed by the renewing of your mind, that ye may prove what is that good, and acceptable, and perfect, will of God.</a:t>
            </a:r>
            <a:endParaRPr lang="en-US" dirty="0"/>
          </a:p>
        </p:txBody>
      </p:sp>
      <p:sp>
        <p:nvSpPr>
          <p:cNvPr id="4" name="Slide Number Placeholder 3"/>
          <p:cNvSpPr>
            <a:spLocks noGrp="1"/>
          </p:cNvSpPr>
          <p:nvPr>
            <p:ph type="sldNum" sz="quarter" idx="10"/>
          </p:nvPr>
        </p:nvSpPr>
        <p:spPr/>
        <p:txBody>
          <a:bodyPr/>
          <a:lstStyle/>
          <a:p>
            <a:fld id="{9ECAA389-23A4-4060-AEA7-EDAA77D0F132}" type="slidenum">
              <a:rPr lang="en-US" smtClean="0"/>
              <a:t>8</a:t>
            </a:fld>
            <a:endParaRPr lang="en-US"/>
          </a:p>
        </p:txBody>
      </p:sp>
    </p:spTree>
    <p:extLst>
      <p:ext uri="{BB962C8B-B14F-4D97-AF65-F5344CB8AC3E}">
        <p14:creationId xmlns:p14="http://schemas.microsoft.com/office/powerpoint/2010/main" val="1731980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Ephesians 4:17-32 - Read</a:t>
            </a:r>
          </a:p>
          <a:p>
            <a:endParaRPr lang="en-US" b="1" u="sng" dirty="0" smtClean="0"/>
          </a:p>
          <a:p>
            <a:r>
              <a:rPr lang="en-US" b="1" u="sng" dirty="0" smtClean="0"/>
              <a:t>1 Peter 1:22</a:t>
            </a:r>
            <a:r>
              <a:rPr lang="en-US" b="1" u="sng" baseline="0" dirty="0" smtClean="0"/>
              <a:t> </a:t>
            </a:r>
            <a:r>
              <a:rPr lang="en-US" baseline="0" dirty="0" smtClean="0"/>
              <a:t>- </a:t>
            </a:r>
            <a:r>
              <a:rPr lang="en-US" dirty="0" smtClean="0"/>
              <a:t>Seeing ye have purified your souls in obeying the truth through the Spirit unto unfeigned love of the brethren, see that ye love one another with a pure heart fervently:</a:t>
            </a:r>
          </a:p>
          <a:p>
            <a:endParaRPr lang="en-US" dirty="0" smtClean="0"/>
          </a:p>
          <a:p>
            <a:r>
              <a:rPr lang="en-US" b="1" u="sng" dirty="0" smtClean="0"/>
              <a:t>2 Corinthians 4:16-18</a:t>
            </a:r>
            <a:r>
              <a:rPr lang="en-US" b="1" u="sng" baseline="0" dirty="0" smtClean="0"/>
              <a:t> </a:t>
            </a:r>
            <a:r>
              <a:rPr lang="en-US" baseline="0" dirty="0" smtClean="0"/>
              <a:t>- </a:t>
            </a:r>
            <a:r>
              <a:rPr lang="en-US" dirty="0" smtClean="0"/>
              <a:t>For which cause we faint not; but though our outward man perish, yet the inward man is renewed day by day. For our light affliction, which is but for a moment, </a:t>
            </a:r>
            <a:r>
              <a:rPr lang="en-US" dirty="0" err="1" smtClean="0"/>
              <a:t>worketh</a:t>
            </a:r>
            <a:r>
              <a:rPr lang="en-US" dirty="0" smtClean="0"/>
              <a:t> for us a far more exceeding and eternal weight of glory; While we look not at the things which are seen, but at the things which are not seen: for the things which are seen are temporal; but the things which are not seen are eternal.</a:t>
            </a:r>
          </a:p>
          <a:p>
            <a:endParaRPr lang="en-US" dirty="0" smtClean="0"/>
          </a:p>
          <a:p>
            <a:r>
              <a:rPr lang="en-US" b="1" u="sng" dirty="0" smtClean="0"/>
              <a:t>Hebrews 11:9-10</a:t>
            </a:r>
            <a:r>
              <a:rPr lang="en-US" b="1" u="sng" baseline="0" dirty="0" smtClean="0"/>
              <a:t> </a:t>
            </a:r>
            <a:r>
              <a:rPr lang="en-US" baseline="0" dirty="0" smtClean="0"/>
              <a:t>- </a:t>
            </a:r>
            <a:r>
              <a:rPr lang="en-US" dirty="0" smtClean="0"/>
              <a:t>By faith he (Abraham)</a:t>
            </a:r>
            <a:r>
              <a:rPr lang="en-US" baseline="0" dirty="0" smtClean="0"/>
              <a:t> </a:t>
            </a:r>
            <a:r>
              <a:rPr lang="en-US" dirty="0" smtClean="0"/>
              <a:t>sojourned in the land of promise, as in a strange country, dwelling in tabernacles with Isaac and Jacob, the heirs with him of the same promise: </a:t>
            </a:r>
            <a:r>
              <a:rPr lang="en-US" b="1" dirty="0" smtClean="0"/>
              <a:t>For he looked for a city which hath foundations, whose builder and maker is God.</a:t>
            </a:r>
            <a:endParaRPr lang="en-US" b="1" dirty="0"/>
          </a:p>
        </p:txBody>
      </p:sp>
      <p:sp>
        <p:nvSpPr>
          <p:cNvPr id="4" name="Slide Number Placeholder 3"/>
          <p:cNvSpPr>
            <a:spLocks noGrp="1"/>
          </p:cNvSpPr>
          <p:nvPr>
            <p:ph type="sldNum" sz="quarter" idx="10"/>
          </p:nvPr>
        </p:nvSpPr>
        <p:spPr/>
        <p:txBody>
          <a:bodyPr/>
          <a:lstStyle/>
          <a:p>
            <a:fld id="{9ECAA389-23A4-4060-AEA7-EDAA77D0F132}" type="slidenum">
              <a:rPr lang="en-US" smtClean="0"/>
              <a:t>9</a:t>
            </a:fld>
            <a:endParaRPr lang="en-US"/>
          </a:p>
        </p:txBody>
      </p:sp>
    </p:spTree>
    <p:extLst>
      <p:ext uri="{BB962C8B-B14F-4D97-AF65-F5344CB8AC3E}">
        <p14:creationId xmlns:p14="http://schemas.microsoft.com/office/powerpoint/2010/main" val="228761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F4AA66E-4320-41F6-91B0-DB90FABE2823}" type="datetime1">
              <a:rPr lang="en-US" smtClean="0"/>
              <a:t>12/4/2016</a:t>
            </a:fld>
            <a:endParaRPr lang="en-US"/>
          </a:p>
        </p:txBody>
      </p:sp>
      <p:sp>
        <p:nvSpPr>
          <p:cNvPr id="17" name="Footer Placeholder 16"/>
          <p:cNvSpPr>
            <a:spLocks noGrp="1"/>
          </p:cNvSpPr>
          <p:nvPr>
            <p:ph type="ftr" sz="quarter" idx="11"/>
          </p:nvPr>
        </p:nvSpPr>
        <p:spPr/>
        <p:txBody>
          <a:bodyPr/>
          <a:lstStyle/>
          <a:p>
            <a:r>
              <a:rPr lang="en-US" smtClean="0"/>
              <a:t>Be Ye Transformed</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124B3E5-79A9-48C7-B1FB-ABDE2BC27E5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810847-B9E1-41C3-99DA-1254A3E45342}" type="datetime1">
              <a:rPr lang="en-US" smtClean="0"/>
              <a:t>12/4/2016</a:t>
            </a:fld>
            <a:endParaRPr lang="en-US"/>
          </a:p>
        </p:txBody>
      </p:sp>
      <p:sp>
        <p:nvSpPr>
          <p:cNvPr id="5" name="Footer Placeholder 4"/>
          <p:cNvSpPr>
            <a:spLocks noGrp="1"/>
          </p:cNvSpPr>
          <p:nvPr>
            <p:ph type="ftr" sz="quarter" idx="11"/>
          </p:nvPr>
        </p:nvSpPr>
        <p:spPr/>
        <p:txBody>
          <a:bodyPr/>
          <a:lstStyle/>
          <a:p>
            <a:r>
              <a:rPr lang="en-US" smtClean="0"/>
              <a:t>Be Ye Transformed</a:t>
            </a:r>
            <a:endParaRPr lang="en-US"/>
          </a:p>
        </p:txBody>
      </p:sp>
      <p:sp>
        <p:nvSpPr>
          <p:cNvPr id="6" name="Slide Number Placeholder 5"/>
          <p:cNvSpPr>
            <a:spLocks noGrp="1"/>
          </p:cNvSpPr>
          <p:nvPr>
            <p:ph type="sldNum" sz="quarter" idx="12"/>
          </p:nvPr>
        </p:nvSpPr>
        <p:spPr/>
        <p:txBody>
          <a:bodyPr/>
          <a:lstStyle/>
          <a:p>
            <a:fld id="{A124B3E5-79A9-48C7-B1FB-ABDE2BC27E5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8A21A-1FE1-4452-B59B-34B6A05DA797}" type="datetime1">
              <a:rPr lang="en-US" smtClean="0"/>
              <a:t>12/4/2016</a:t>
            </a:fld>
            <a:endParaRPr lang="en-US"/>
          </a:p>
        </p:txBody>
      </p:sp>
      <p:sp>
        <p:nvSpPr>
          <p:cNvPr id="5" name="Footer Placeholder 4"/>
          <p:cNvSpPr>
            <a:spLocks noGrp="1"/>
          </p:cNvSpPr>
          <p:nvPr>
            <p:ph type="ftr" sz="quarter" idx="11"/>
          </p:nvPr>
        </p:nvSpPr>
        <p:spPr/>
        <p:txBody>
          <a:bodyPr/>
          <a:lstStyle/>
          <a:p>
            <a:r>
              <a:rPr lang="en-US" smtClean="0"/>
              <a:t>Be Ye Transformed</a:t>
            </a:r>
            <a:endParaRPr lang="en-US"/>
          </a:p>
        </p:txBody>
      </p:sp>
      <p:sp>
        <p:nvSpPr>
          <p:cNvPr id="6" name="Slide Number Placeholder 5"/>
          <p:cNvSpPr>
            <a:spLocks noGrp="1"/>
          </p:cNvSpPr>
          <p:nvPr>
            <p:ph type="sldNum" sz="quarter" idx="12"/>
          </p:nvPr>
        </p:nvSpPr>
        <p:spPr/>
        <p:txBody>
          <a:bodyPr/>
          <a:lstStyle/>
          <a:p>
            <a:fld id="{A124B3E5-79A9-48C7-B1FB-ABDE2BC27E5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25A17E-1A03-412F-9443-A4B5ABED6777}" type="datetime1">
              <a:rPr lang="en-US" smtClean="0"/>
              <a:t>12/4/2016</a:t>
            </a:fld>
            <a:endParaRPr lang="en-US"/>
          </a:p>
        </p:txBody>
      </p:sp>
      <p:sp>
        <p:nvSpPr>
          <p:cNvPr id="5" name="Footer Placeholder 4"/>
          <p:cNvSpPr>
            <a:spLocks noGrp="1"/>
          </p:cNvSpPr>
          <p:nvPr>
            <p:ph type="ftr" sz="quarter" idx="11"/>
          </p:nvPr>
        </p:nvSpPr>
        <p:spPr/>
        <p:txBody>
          <a:bodyPr/>
          <a:lstStyle/>
          <a:p>
            <a:r>
              <a:rPr lang="en-US" smtClean="0"/>
              <a:t>Be Ye Transformed</a:t>
            </a:r>
            <a:endParaRPr lang="en-US"/>
          </a:p>
        </p:txBody>
      </p:sp>
      <p:sp>
        <p:nvSpPr>
          <p:cNvPr id="6" name="Slide Number Placeholder 5"/>
          <p:cNvSpPr>
            <a:spLocks noGrp="1"/>
          </p:cNvSpPr>
          <p:nvPr>
            <p:ph type="sldNum" sz="quarter" idx="12"/>
          </p:nvPr>
        </p:nvSpPr>
        <p:spPr/>
        <p:txBody>
          <a:bodyPr/>
          <a:lstStyle/>
          <a:p>
            <a:fld id="{A124B3E5-79A9-48C7-B1FB-ABDE2BC27E5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BE3A835-3849-4C4E-AA22-064D4F0E6473}" type="datetime1">
              <a:rPr lang="en-US" smtClean="0"/>
              <a:t>12/4/2016</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Be Ye Transformed</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124B3E5-79A9-48C7-B1FB-ABDE2BC27E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460D82-8942-4FBE-A2A6-378AD89724C4}" type="datetime1">
              <a:rPr lang="en-US" smtClean="0"/>
              <a:t>12/4/2016</a:t>
            </a:fld>
            <a:endParaRPr lang="en-US"/>
          </a:p>
        </p:txBody>
      </p:sp>
      <p:sp>
        <p:nvSpPr>
          <p:cNvPr id="6" name="Footer Placeholder 5"/>
          <p:cNvSpPr>
            <a:spLocks noGrp="1"/>
          </p:cNvSpPr>
          <p:nvPr>
            <p:ph type="ftr" sz="quarter" idx="11"/>
          </p:nvPr>
        </p:nvSpPr>
        <p:spPr/>
        <p:txBody>
          <a:bodyPr/>
          <a:lstStyle/>
          <a:p>
            <a:r>
              <a:rPr lang="en-US" smtClean="0"/>
              <a:t>Be Ye Transformed</a:t>
            </a:r>
            <a:endParaRPr lang="en-US"/>
          </a:p>
        </p:txBody>
      </p:sp>
      <p:sp>
        <p:nvSpPr>
          <p:cNvPr id="7" name="Slide Number Placeholder 6"/>
          <p:cNvSpPr>
            <a:spLocks noGrp="1"/>
          </p:cNvSpPr>
          <p:nvPr>
            <p:ph type="sldNum" sz="quarter" idx="12"/>
          </p:nvPr>
        </p:nvSpPr>
        <p:spPr/>
        <p:txBody>
          <a:bodyPr/>
          <a:lstStyle/>
          <a:p>
            <a:fld id="{A124B3E5-79A9-48C7-B1FB-ABDE2BC27E5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D6A4B8-6071-4BA8-BEEB-D29C54CCD5C8}" type="datetime1">
              <a:rPr lang="en-US" smtClean="0"/>
              <a:t>12/4/2016</a:t>
            </a:fld>
            <a:endParaRPr lang="en-US"/>
          </a:p>
        </p:txBody>
      </p:sp>
      <p:sp>
        <p:nvSpPr>
          <p:cNvPr id="8" name="Footer Placeholder 7"/>
          <p:cNvSpPr>
            <a:spLocks noGrp="1"/>
          </p:cNvSpPr>
          <p:nvPr>
            <p:ph type="ftr" sz="quarter" idx="11"/>
          </p:nvPr>
        </p:nvSpPr>
        <p:spPr/>
        <p:txBody>
          <a:bodyPr/>
          <a:lstStyle/>
          <a:p>
            <a:r>
              <a:rPr lang="en-US" smtClean="0"/>
              <a:t>Be Ye Transformed</a:t>
            </a:r>
            <a:endParaRPr lang="en-US"/>
          </a:p>
        </p:txBody>
      </p:sp>
      <p:sp>
        <p:nvSpPr>
          <p:cNvPr id="9" name="Slide Number Placeholder 8"/>
          <p:cNvSpPr>
            <a:spLocks noGrp="1"/>
          </p:cNvSpPr>
          <p:nvPr>
            <p:ph type="sldNum" sz="quarter" idx="12"/>
          </p:nvPr>
        </p:nvSpPr>
        <p:spPr/>
        <p:txBody>
          <a:bodyPr/>
          <a:lstStyle/>
          <a:p>
            <a:fld id="{A124B3E5-79A9-48C7-B1FB-ABDE2BC27E5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450A09-9E44-4DCA-B733-CAD64EEB3DC4}" type="datetime1">
              <a:rPr lang="en-US" smtClean="0"/>
              <a:t>12/4/2016</a:t>
            </a:fld>
            <a:endParaRPr lang="en-US"/>
          </a:p>
        </p:txBody>
      </p:sp>
      <p:sp>
        <p:nvSpPr>
          <p:cNvPr id="4" name="Footer Placeholder 3"/>
          <p:cNvSpPr>
            <a:spLocks noGrp="1"/>
          </p:cNvSpPr>
          <p:nvPr>
            <p:ph type="ftr" sz="quarter" idx="11"/>
          </p:nvPr>
        </p:nvSpPr>
        <p:spPr/>
        <p:txBody>
          <a:bodyPr/>
          <a:lstStyle/>
          <a:p>
            <a:r>
              <a:rPr lang="en-US" smtClean="0"/>
              <a:t>Be Ye Transformed</a:t>
            </a:r>
            <a:endParaRPr lang="en-US"/>
          </a:p>
        </p:txBody>
      </p:sp>
      <p:sp>
        <p:nvSpPr>
          <p:cNvPr id="5" name="Slide Number Placeholder 4"/>
          <p:cNvSpPr>
            <a:spLocks noGrp="1"/>
          </p:cNvSpPr>
          <p:nvPr>
            <p:ph type="sldNum" sz="quarter" idx="12"/>
          </p:nvPr>
        </p:nvSpPr>
        <p:spPr/>
        <p:txBody>
          <a:bodyPr/>
          <a:lstStyle/>
          <a:p>
            <a:fld id="{A124B3E5-79A9-48C7-B1FB-ABDE2BC27E5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208F1-F983-4BE7-998A-D5B26FA8D1DF}" type="datetime1">
              <a:rPr lang="en-US" smtClean="0"/>
              <a:t>12/4/2016</a:t>
            </a:fld>
            <a:endParaRPr lang="en-US"/>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114B0C-3798-479B-98CB-9A8ED37169C4}" type="datetime1">
              <a:rPr lang="en-US" smtClean="0"/>
              <a:t>12/4/2016</a:t>
            </a:fld>
            <a:endParaRPr lang="en-US"/>
          </a:p>
        </p:txBody>
      </p:sp>
      <p:sp>
        <p:nvSpPr>
          <p:cNvPr id="6" name="Footer Placeholder 5"/>
          <p:cNvSpPr>
            <a:spLocks noGrp="1"/>
          </p:cNvSpPr>
          <p:nvPr>
            <p:ph type="ftr" sz="quarter" idx="11"/>
          </p:nvPr>
        </p:nvSpPr>
        <p:spPr/>
        <p:txBody>
          <a:bodyPr/>
          <a:lstStyle/>
          <a:p>
            <a:r>
              <a:rPr lang="en-US" smtClean="0"/>
              <a:t>Be Ye Transformed</a:t>
            </a:r>
            <a:endParaRPr lang="en-US"/>
          </a:p>
        </p:txBody>
      </p:sp>
      <p:sp>
        <p:nvSpPr>
          <p:cNvPr id="7" name="Slide Number Placeholder 6"/>
          <p:cNvSpPr>
            <a:spLocks noGrp="1"/>
          </p:cNvSpPr>
          <p:nvPr>
            <p:ph type="sldNum" sz="quarter" idx="12"/>
          </p:nvPr>
        </p:nvSpPr>
        <p:spPr/>
        <p:txBody>
          <a:bodyPr/>
          <a:lstStyle/>
          <a:p>
            <a:fld id="{A124B3E5-79A9-48C7-B1FB-ABDE2BC27E5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D94AA5-8471-402E-A90C-9E3CDF4C7394}" type="datetime1">
              <a:rPr lang="en-US" smtClean="0"/>
              <a:t>12/4/2016</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Be Ye Transformed</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124B3E5-79A9-48C7-B1FB-ABDE2BC27E5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E8A8ECE-C11D-4EB7-84D9-A63B072A5A82}" type="datetime1">
              <a:rPr lang="en-US" smtClean="0"/>
              <a:t>12/4/2016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Be Ye Transformed</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124B3E5-79A9-48C7-B1FB-ABDE2BC27E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b="1" dirty="0" smtClean="0"/>
              <a:t>Romans 12:1-2</a:t>
            </a:r>
            <a:endParaRPr lang="en-US" sz="3600" b="1" dirty="0"/>
          </a:p>
        </p:txBody>
      </p:sp>
      <p:sp>
        <p:nvSpPr>
          <p:cNvPr id="2" name="Title 1"/>
          <p:cNvSpPr>
            <a:spLocks noGrp="1"/>
          </p:cNvSpPr>
          <p:nvPr>
            <p:ph type="ctrTitle"/>
          </p:nvPr>
        </p:nvSpPr>
        <p:spPr/>
        <p:txBody>
          <a:bodyPr>
            <a:normAutofit/>
          </a:bodyPr>
          <a:lstStyle/>
          <a:p>
            <a:r>
              <a:rPr lang="en-US" sz="6000" b="1" i="1" dirty="0" smtClean="0"/>
              <a:t>“Be Ye Transformed”</a:t>
            </a:r>
            <a:endParaRPr lang="en-US" sz="6000" b="1" i="1" dirty="0"/>
          </a:p>
        </p:txBody>
      </p:sp>
    </p:spTree>
    <p:extLst>
      <p:ext uri="{BB962C8B-B14F-4D97-AF65-F5344CB8AC3E}">
        <p14:creationId xmlns:p14="http://schemas.microsoft.com/office/powerpoint/2010/main" val="18881564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2200"/>
            <a:ext cx="7620000" cy="1143000"/>
          </a:xfrm>
        </p:spPr>
        <p:txBody>
          <a:bodyPr>
            <a:normAutofit/>
          </a:bodyPr>
          <a:lstStyle/>
          <a:p>
            <a:pPr algn="ctr"/>
            <a:r>
              <a:rPr lang="en-US" sz="6000" b="1" dirty="0" smtClean="0"/>
              <a:t>Applications</a:t>
            </a:r>
            <a:endParaRPr lang="en-US" sz="6000" b="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10</a:t>
            </a:fld>
            <a:endParaRPr lang="en-US"/>
          </a:p>
        </p:txBody>
      </p:sp>
    </p:spTree>
    <p:extLst>
      <p:ext uri="{BB962C8B-B14F-4D97-AF65-F5344CB8AC3E}">
        <p14:creationId xmlns:p14="http://schemas.microsoft.com/office/powerpoint/2010/main" val="41078070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“Be Ye Transformed…”</a:t>
            </a:r>
            <a:endParaRPr lang="en-US" b="1" i="1" dirty="0"/>
          </a:p>
        </p:txBody>
      </p:sp>
      <p:sp>
        <p:nvSpPr>
          <p:cNvPr id="3" name="Footer Placeholder 2"/>
          <p:cNvSpPr>
            <a:spLocks noGrp="1"/>
          </p:cNvSpPr>
          <p:nvPr>
            <p:ph type="ftr" sz="quarter" idx="11"/>
          </p:nvPr>
        </p:nvSpPr>
        <p:spPr/>
        <p:txBody>
          <a:bodyPr/>
          <a:lstStyle/>
          <a:p>
            <a:r>
              <a:rPr lang="en-US" dirty="0" smtClean="0"/>
              <a:t>Be Ye Transformed</a:t>
            </a:r>
            <a:endParaRPr lang="en-US" dirty="0"/>
          </a:p>
        </p:txBody>
      </p:sp>
      <p:sp>
        <p:nvSpPr>
          <p:cNvPr id="4" name="Slide Number Placeholder 3"/>
          <p:cNvSpPr>
            <a:spLocks noGrp="1"/>
          </p:cNvSpPr>
          <p:nvPr>
            <p:ph type="sldNum" sz="quarter" idx="12"/>
          </p:nvPr>
        </p:nvSpPr>
        <p:spPr/>
        <p:txBody>
          <a:bodyPr/>
          <a:lstStyle/>
          <a:p>
            <a:fld id="{A124B3E5-79A9-48C7-B1FB-ABDE2BC27E53}" type="slidenum">
              <a:rPr lang="en-US" smtClean="0"/>
              <a:t>11</a:t>
            </a:fld>
            <a:endParaRPr lang="en-US"/>
          </a:p>
        </p:txBody>
      </p:sp>
      <p:sp>
        <p:nvSpPr>
          <p:cNvPr id="7" name="Title 1"/>
          <p:cNvSpPr txBox="1">
            <a:spLocks/>
          </p:cNvSpPr>
          <p:nvPr/>
        </p:nvSpPr>
        <p:spPr>
          <a:xfrm>
            <a:off x="4116234" y="5457664"/>
            <a:ext cx="4812102"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r"/>
            <a:r>
              <a:rPr lang="en-US" b="1" i="1" dirty="0" smtClean="0"/>
              <a:t>A Renewed Mind</a:t>
            </a:r>
          </a:p>
          <a:p>
            <a:pPr algn="r"/>
            <a:r>
              <a:rPr lang="en-US" sz="2600" b="1" dirty="0" smtClean="0">
                <a:solidFill>
                  <a:schemeClr val="tx1"/>
                </a:solidFill>
              </a:rPr>
              <a:t>Matthew 6:19, 20</a:t>
            </a:r>
            <a:endParaRPr lang="en-US" sz="2600" b="1" dirty="0">
              <a:solidFill>
                <a:schemeClr val="tx1"/>
              </a:solidFill>
            </a:endParaRPr>
          </a:p>
        </p:txBody>
      </p:sp>
      <p:sp>
        <p:nvSpPr>
          <p:cNvPr id="8" name="TextBox 7"/>
          <p:cNvSpPr txBox="1"/>
          <p:nvPr/>
        </p:nvSpPr>
        <p:spPr>
          <a:xfrm>
            <a:off x="228600" y="4529619"/>
            <a:ext cx="4495800" cy="954107"/>
          </a:xfrm>
          <a:prstGeom prst="rect">
            <a:avLst/>
          </a:prstGeom>
          <a:solidFill>
            <a:schemeClr val="accent2">
              <a:lumMod val="20000"/>
              <a:lumOff val="80000"/>
            </a:schemeClr>
          </a:solidFill>
        </p:spPr>
        <p:txBody>
          <a:bodyPr wrap="square" rtlCol="0">
            <a:spAutoFit/>
          </a:bodyPr>
          <a:lstStyle/>
          <a:p>
            <a:pPr algn="ctr"/>
            <a:r>
              <a:rPr lang="en-US" sz="2800" b="1" i="1" dirty="0" smtClean="0"/>
              <a:t>God didn’t say NOT TO PLAY THE LOTTERY!</a:t>
            </a:r>
            <a:endParaRPr lang="en-US" sz="2800" b="1" i="1" dirty="0"/>
          </a:p>
        </p:txBody>
      </p:sp>
      <p:pic>
        <p:nvPicPr>
          <p:cNvPr id="1026" name="Picture 2" descr="Image result for lotte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76400"/>
            <a:ext cx="3701450" cy="24676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486400" y="1905000"/>
            <a:ext cx="3200400" cy="1384995"/>
          </a:xfrm>
          <a:prstGeom prst="rect">
            <a:avLst/>
          </a:prstGeom>
          <a:solidFill>
            <a:schemeClr val="accent1">
              <a:lumMod val="20000"/>
              <a:lumOff val="80000"/>
            </a:schemeClr>
          </a:solidFill>
        </p:spPr>
        <p:txBody>
          <a:bodyPr wrap="square" rtlCol="0">
            <a:spAutoFit/>
          </a:bodyPr>
          <a:lstStyle/>
          <a:p>
            <a:pPr algn="ctr"/>
            <a:r>
              <a:rPr lang="en-US" sz="2800" b="1" dirty="0" smtClean="0"/>
              <a:t>Put off the Old Man of Covetousness,  Idolatry </a:t>
            </a:r>
            <a:r>
              <a:rPr lang="en-US" sz="2800" dirty="0" smtClean="0"/>
              <a:t>-</a:t>
            </a:r>
            <a:r>
              <a:rPr lang="en-US" sz="2800" b="1" dirty="0" smtClean="0"/>
              <a:t> </a:t>
            </a:r>
            <a:r>
              <a:rPr lang="en-US" sz="2800" dirty="0" smtClean="0"/>
              <a:t>Col. 3:5</a:t>
            </a:r>
            <a:endParaRPr lang="en-US" sz="2800" dirty="0"/>
          </a:p>
        </p:txBody>
      </p:sp>
      <p:sp>
        <p:nvSpPr>
          <p:cNvPr id="12" name="TextBox 11"/>
          <p:cNvSpPr txBox="1"/>
          <p:nvPr/>
        </p:nvSpPr>
        <p:spPr>
          <a:xfrm>
            <a:off x="5490712" y="3581400"/>
            <a:ext cx="3196087" cy="1815882"/>
          </a:xfrm>
          <a:prstGeom prst="rect">
            <a:avLst/>
          </a:prstGeom>
          <a:solidFill>
            <a:schemeClr val="accent1">
              <a:lumMod val="20000"/>
              <a:lumOff val="80000"/>
            </a:schemeClr>
          </a:solidFill>
        </p:spPr>
        <p:txBody>
          <a:bodyPr wrap="square" rtlCol="0">
            <a:spAutoFit/>
          </a:bodyPr>
          <a:lstStyle/>
          <a:p>
            <a:pPr algn="ctr"/>
            <a:r>
              <a:rPr lang="en-US" sz="2800" b="1" dirty="0" smtClean="0"/>
              <a:t>Mind to be rich – fall into many foolish and hurtful lusts  </a:t>
            </a:r>
            <a:r>
              <a:rPr lang="en-US" sz="2800" dirty="0" smtClean="0"/>
              <a:t>-</a:t>
            </a:r>
            <a:r>
              <a:rPr lang="en-US" sz="2800" b="1" dirty="0" smtClean="0"/>
              <a:t> </a:t>
            </a:r>
            <a:r>
              <a:rPr lang="en-US" sz="2800" dirty="0" smtClean="0"/>
              <a:t>1 Tim. 6:9, 10</a:t>
            </a:r>
            <a:endParaRPr lang="en-US" sz="2800" dirty="0"/>
          </a:p>
        </p:txBody>
      </p:sp>
    </p:spTree>
    <p:extLst>
      <p:ext uri="{BB962C8B-B14F-4D97-AF65-F5344CB8AC3E}">
        <p14:creationId xmlns:p14="http://schemas.microsoft.com/office/powerpoint/2010/main" val="2646162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1250"/>
                                        <p:tgtEl>
                                          <p:spTgt spid="102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“Be Ye Transformed…”</a:t>
            </a:r>
            <a:endParaRPr lang="en-US" b="1" i="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12</a:t>
            </a:fld>
            <a:endParaRPr lang="en-US"/>
          </a:p>
        </p:txBody>
      </p:sp>
      <p:sp>
        <p:nvSpPr>
          <p:cNvPr id="7" name="Title 1"/>
          <p:cNvSpPr txBox="1">
            <a:spLocks/>
          </p:cNvSpPr>
          <p:nvPr/>
        </p:nvSpPr>
        <p:spPr>
          <a:xfrm>
            <a:off x="4114800" y="5459066"/>
            <a:ext cx="4812102"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r"/>
            <a:r>
              <a:rPr lang="en-US" b="1" i="1" dirty="0" smtClean="0"/>
              <a:t>A Renewed Mind</a:t>
            </a:r>
          </a:p>
          <a:p>
            <a:pPr algn="r"/>
            <a:r>
              <a:rPr lang="en-US" sz="2600" b="1" dirty="0" smtClean="0">
                <a:solidFill>
                  <a:schemeClr val="tx1"/>
                </a:solidFill>
              </a:rPr>
              <a:t>Ephesians 4:22, 23</a:t>
            </a:r>
            <a:endParaRPr lang="en-US" sz="2600" b="1" dirty="0">
              <a:solidFill>
                <a:schemeClr val="tx1"/>
              </a:solidFill>
            </a:endParaRPr>
          </a:p>
        </p:txBody>
      </p:sp>
      <p:sp>
        <p:nvSpPr>
          <p:cNvPr id="8" name="TextBox 7"/>
          <p:cNvSpPr txBox="1"/>
          <p:nvPr/>
        </p:nvSpPr>
        <p:spPr>
          <a:xfrm>
            <a:off x="228600" y="4529619"/>
            <a:ext cx="4495800" cy="954107"/>
          </a:xfrm>
          <a:prstGeom prst="rect">
            <a:avLst/>
          </a:prstGeom>
          <a:solidFill>
            <a:schemeClr val="accent2">
              <a:lumMod val="20000"/>
              <a:lumOff val="80000"/>
            </a:schemeClr>
          </a:solidFill>
        </p:spPr>
        <p:txBody>
          <a:bodyPr wrap="square" rtlCol="0">
            <a:spAutoFit/>
          </a:bodyPr>
          <a:lstStyle/>
          <a:p>
            <a:pPr algn="ctr"/>
            <a:r>
              <a:rPr lang="en-US" sz="2800" b="1" i="1" dirty="0" smtClean="0"/>
              <a:t>God didn’t say NOT TO DANCE!</a:t>
            </a:r>
            <a:endParaRPr lang="en-US" sz="2800" b="1" i="1" dirty="0"/>
          </a:p>
        </p:txBody>
      </p:sp>
      <p:sp>
        <p:nvSpPr>
          <p:cNvPr id="10" name="TextBox 9"/>
          <p:cNvSpPr txBox="1"/>
          <p:nvPr/>
        </p:nvSpPr>
        <p:spPr>
          <a:xfrm>
            <a:off x="5486400" y="1905000"/>
            <a:ext cx="3200400" cy="1384995"/>
          </a:xfrm>
          <a:prstGeom prst="rect">
            <a:avLst/>
          </a:prstGeom>
          <a:solidFill>
            <a:schemeClr val="accent1">
              <a:lumMod val="20000"/>
              <a:lumOff val="80000"/>
            </a:schemeClr>
          </a:solidFill>
        </p:spPr>
        <p:txBody>
          <a:bodyPr wrap="square" rtlCol="0">
            <a:spAutoFit/>
          </a:bodyPr>
          <a:lstStyle/>
          <a:p>
            <a:pPr algn="ctr"/>
            <a:r>
              <a:rPr lang="en-US" sz="2800" b="1" dirty="0" smtClean="0"/>
              <a:t>Put off the Old Man of  Passion &amp; Evil </a:t>
            </a:r>
            <a:r>
              <a:rPr lang="en-US" sz="2800" b="1" dirty="0"/>
              <a:t>D</a:t>
            </a:r>
            <a:r>
              <a:rPr lang="en-US" sz="2800" b="1" dirty="0" smtClean="0"/>
              <a:t>esires</a:t>
            </a:r>
            <a:r>
              <a:rPr lang="en-US" sz="2800" dirty="0" smtClean="0"/>
              <a:t> - Col. 3:5</a:t>
            </a:r>
            <a:endParaRPr lang="en-US" sz="2800" dirty="0"/>
          </a:p>
        </p:txBody>
      </p:sp>
      <p:pic>
        <p:nvPicPr>
          <p:cNvPr id="2050" name="Picture 2" descr="Image result for danc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3505200" cy="278190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86400" y="3505200"/>
            <a:ext cx="3200400" cy="1815882"/>
          </a:xfrm>
          <a:prstGeom prst="rect">
            <a:avLst/>
          </a:prstGeom>
          <a:solidFill>
            <a:schemeClr val="accent1">
              <a:lumMod val="20000"/>
              <a:lumOff val="80000"/>
            </a:schemeClr>
          </a:solidFill>
        </p:spPr>
        <p:txBody>
          <a:bodyPr wrap="square" rtlCol="0">
            <a:spAutoFit/>
          </a:bodyPr>
          <a:lstStyle/>
          <a:p>
            <a:pPr algn="ctr"/>
            <a:r>
              <a:rPr lang="en-US" sz="2800" b="1" dirty="0" smtClean="0"/>
              <a:t>Did not so learn Christ – Lasciviousness            </a:t>
            </a:r>
            <a:r>
              <a:rPr lang="en-US" sz="2800" dirty="0" smtClean="0"/>
              <a:t>Ephesians 4:19-20</a:t>
            </a:r>
            <a:endParaRPr lang="en-US" sz="2800" dirty="0"/>
          </a:p>
        </p:txBody>
      </p:sp>
      <p:sp>
        <p:nvSpPr>
          <p:cNvPr id="5" name="Rectangular Callout 4"/>
          <p:cNvSpPr/>
          <p:nvPr/>
        </p:nvSpPr>
        <p:spPr>
          <a:xfrm>
            <a:off x="674077" y="1295400"/>
            <a:ext cx="4648200" cy="3234219"/>
          </a:xfrm>
          <a:prstGeom prst="wedgeRectCallout">
            <a:avLst>
              <a:gd name="adj1" fmla="val 69939"/>
              <a:gd name="adj2" fmla="val 50824"/>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denotes </a:t>
            </a:r>
            <a:r>
              <a:rPr lang="en-US" sz="2400" b="1" dirty="0" smtClean="0"/>
              <a:t>“excess</a:t>
            </a:r>
            <a:r>
              <a:rPr lang="en-US" sz="2400" b="1" dirty="0"/>
              <a:t>, licentiousness, absence of restraint, indecency, wantonness</a:t>
            </a:r>
            <a:r>
              <a:rPr lang="en-US" sz="2400" b="1" dirty="0" smtClean="0"/>
              <a:t>;” </a:t>
            </a:r>
            <a:r>
              <a:rPr lang="en-US" sz="2400" b="1" dirty="0"/>
              <a:t>one of the evils that proceed from the heart; in Gal. 5:19, classed among the works of the flesh; in Eph. 4:19, among the sins of the unregenerate who are </a:t>
            </a:r>
            <a:r>
              <a:rPr lang="en-US" sz="2400" b="1" dirty="0" smtClean="0"/>
              <a:t>“past feeling” - </a:t>
            </a:r>
            <a:r>
              <a:rPr lang="en-US" sz="2400" b="1" i="1" dirty="0" smtClean="0"/>
              <a:t>Vine</a:t>
            </a:r>
            <a:endParaRPr lang="en-US" sz="2400" b="1" i="1" dirty="0"/>
          </a:p>
        </p:txBody>
      </p:sp>
    </p:spTree>
    <p:extLst>
      <p:ext uri="{BB962C8B-B14F-4D97-AF65-F5344CB8AC3E}">
        <p14:creationId xmlns:p14="http://schemas.microsoft.com/office/powerpoint/2010/main" val="1407930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1250"/>
                                        <p:tgtEl>
                                          <p:spTgt spid="205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125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125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“Be Ye Transformed…”</a:t>
            </a:r>
            <a:endParaRPr lang="en-US" b="1" i="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13</a:t>
            </a:fld>
            <a:endParaRPr lang="en-US"/>
          </a:p>
        </p:txBody>
      </p:sp>
      <p:sp>
        <p:nvSpPr>
          <p:cNvPr id="7" name="Title 1"/>
          <p:cNvSpPr txBox="1">
            <a:spLocks/>
          </p:cNvSpPr>
          <p:nvPr/>
        </p:nvSpPr>
        <p:spPr>
          <a:xfrm>
            <a:off x="4116234" y="5461956"/>
            <a:ext cx="4812102"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r"/>
            <a:r>
              <a:rPr lang="en-US" b="1" i="1" dirty="0" smtClean="0"/>
              <a:t>A Renewed Mind</a:t>
            </a:r>
          </a:p>
          <a:p>
            <a:pPr algn="r"/>
            <a:r>
              <a:rPr lang="en-US" sz="2600" b="1" dirty="0" smtClean="0">
                <a:solidFill>
                  <a:schemeClr val="tx1"/>
                </a:solidFill>
              </a:rPr>
              <a:t>Romans 12:2; Ephesians 5:18</a:t>
            </a:r>
            <a:endParaRPr lang="en-US" sz="2600" b="1" dirty="0">
              <a:solidFill>
                <a:schemeClr val="tx1"/>
              </a:solidFill>
            </a:endParaRPr>
          </a:p>
        </p:txBody>
      </p:sp>
      <p:sp>
        <p:nvSpPr>
          <p:cNvPr id="5" name="AutoShape 2" descr="Image result for drinking alcoh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drinking alcoho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Image result for drinking alcohol"/>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8" descr="Image result for drinking alcohol"/>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2" name="Picture 10" descr="Image result for drinking alcoh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313" y="1981200"/>
            <a:ext cx="3266236" cy="2173533"/>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5582728" y="1705553"/>
            <a:ext cx="3180272" cy="954107"/>
          </a:xfrm>
          <a:prstGeom prst="rect">
            <a:avLst/>
          </a:prstGeom>
          <a:solidFill>
            <a:schemeClr val="accent1">
              <a:lumMod val="20000"/>
              <a:lumOff val="80000"/>
            </a:schemeClr>
          </a:solidFill>
        </p:spPr>
        <p:txBody>
          <a:bodyPr wrap="square" rtlCol="0">
            <a:spAutoFit/>
          </a:bodyPr>
          <a:lstStyle/>
          <a:p>
            <a:r>
              <a:rPr lang="en-US" sz="2800" b="1" dirty="0" smtClean="0"/>
              <a:t>Good </a:t>
            </a:r>
            <a:r>
              <a:rPr lang="en-US" sz="2800" dirty="0" smtClean="0"/>
              <a:t>– beneficial  to all </a:t>
            </a:r>
            <a:endParaRPr lang="en-US" sz="2800" dirty="0"/>
          </a:p>
        </p:txBody>
      </p:sp>
      <p:sp>
        <p:nvSpPr>
          <p:cNvPr id="17" name="TextBox 16"/>
          <p:cNvSpPr txBox="1"/>
          <p:nvPr/>
        </p:nvSpPr>
        <p:spPr>
          <a:xfrm>
            <a:off x="5582728" y="2812723"/>
            <a:ext cx="3180272" cy="954107"/>
          </a:xfrm>
          <a:prstGeom prst="rect">
            <a:avLst/>
          </a:prstGeom>
          <a:solidFill>
            <a:schemeClr val="accent1">
              <a:lumMod val="20000"/>
              <a:lumOff val="80000"/>
            </a:schemeClr>
          </a:solidFill>
        </p:spPr>
        <p:txBody>
          <a:bodyPr wrap="square" rtlCol="0">
            <a:spAutoFit/>
          </a:bodyPr>
          <a:lstStyle/>
          <a:p>
            <a:r>
              <a:rPr lang="en-US" sz="2800" b="1" dirty="0" smtClean="0"/>
              <a:t>Acceptable </a:t>
            </a:r>
            <a:r>
              <a:rPr lang="en-US" sz="2800" dirty="0" smtClean="0"/>
              <a:t>– well pleasing to God </a:t>
            </a:r>
            <a:endParaRPr lang="en-US" sz="2800" dirty="0"/>
          </a:p>
        </p:txBody>
      </p:sp>
      <p:sp>
        <p:nvSpPr>
          <p:cNvPr id="18" name="TextBox 17"/>
          <p:cNvSpPr txBox="1"/>
          <p:nvPr/>
        </p:nvSpPr>
        <p:spPr>
          <a:xfrm>
            <a:off x="5553973" y="3865735"/>
            <a:ext cx="3180272" cy="954107"/>
          </a:xfrm>
          <a:prstGeom prst="rect">
            <a:avLst/>
          </a:prstGeom>
          <a:solidFill>
            <a:schemeClr val="accent1">
              <a:lumMod val="20000"/>
              <a:lumOff val="80000"/>
            </a:schemeClr>
          </a:solidFill>
        </p:spPr>
        <p:txBody>
          <a:bodyPr wrap="square" rtlCol="0">
            <a:spAutoFit/>
          </a:bodyPr>
          <a:lstStyle/>
          <a:p>
            <a:r>
              <a:rPr lang="en-US" sz="2800" b="1" dirty="0" smtClean="0"/>
              <a:t>Perfect  </a:t>
            </a:r>
            <a:r>
              <a:rPr lang="en-US" sz="2800" dirty="0" smtClean="0"/>
              <a:t>(complete) </a:t>
            </a:r>
            <a:r>
              <a:rPr lang="en-US" sz="2800" b="1" dirty="0" smtClean="0"/>
              <a:t>will of God </a:t>
            </a:r>
            <a:endParaRPr lang="en-US" sz="2800" b="1" dirty="0"/>
          </a:p>
        </p:txBody>
      </p:sp>
      <p:sp>
        <p:nvSpPr>
          <p:cNvPr id="15" name="TextBox 14"/>
          <p:cNvSpPr txBox="1"/>
          <p:nvPr/>
        </p:nvSpPr>
        <p:spPr>
          <a:xfrm>
            <a:off x="307975" y="4507849"/>
            <a:ext cx="4495800" cy="954107"/>
          </a:xfrm>
          <a:prstGeom prst="rect">
            <a:avLst/>
          </a:prstGeom>
          <a:solidFill>
            <a:schemeClr val="accent2">
              <a:lumMod val="20000"/>
              <a:lumOff val="80000"/>
            </a:schemeClr>
          </a:solidFill>
        </p:spPr>
        <p:txBody>
          <a:bodyPr wrap="square" rtlCol="0">
            <a:spAutoFit/>
          </a:bodyPr>
          <a:lstStyle/>
          <a:p>
            <a:pPr algn="ctr"/>
            <a:r>
              <a:rPr lang="en-US" sz="2800" b="1" i="1" dirty="0" smtClean="0"/>
              <a:t>God didn’t say NOT TO DRINK ALCOHOL!</a:t>
            </a:r>
            <a:endParaRPr lang="en-US" sz="2800" b="1" i="1" dirty="0"/>
          </a:p>
        </p:txBody>
      </p:sp>
    </p:spTree>
    <p:extLst>
      <p:ext uri="{BB962C8B-B14F-4D97-AF65-F5344CB8AC3E}">
        <p14:creationId xmlns:p14="http://schemas.microsoft.com/office/powerpoint/2010/main" val="3971398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082"/>
                                        </p:tgtEl>
                                        <p:attrNameLst>
                                          <p:attrName>style.visibility</p:attrName>
                                        </p:attrNameLst>
                                      </p:cBhvr>
                                      <p:to>
                                        <p:strVal val="visible"/>
                                      </p:to>
                                    </p:set>
                                    <p:animEffect transition="in" filter="randombar(horizontal)">
                                      <p:cBhvr>
                                        <p:cTn id="7" dur="1250"/>
                                        <p:tgtEl>
                                          <p:spTgt spid="308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randombar(horizontal)">
                                      <p:cBhvr>
                                        <p:cTn id="10"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“Be Ye Transformed…”</a:t>
            </a:r>
            <a:endParaRPr lang="en-US" b="1" i="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14</a:t>
            </a:fld>
            <a:endParaRPr lang="en-US"/>
          </a:p>
        </p:txBody>
      </p:sp>
      <p:sp>
        <p:nvSpPr>
          <p:cNvPr id="7" name="Title 1"/>
          <p:cNvSpPr txBox="1">
            <a:spLocks/>
          </p:cNvSpPr>
          <p:nvPr/>
        </p:nvSpPr>
        <p:spPr>
          <a:xfrm>
            <a:off x="4067331" y="5461956"/>
            <a:ext cx="4812102"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r"/>
            <a:r>
              <a:rPr lang="en-US" b="1" i="1" dirty="0" smtClean="0"/>
              <a:t>A Renewed Mind</a:t>
            </a:r>
          </a:p>
          <a:p>
            <a:pPr algn="r"/>
            <a:r>
              <a:rPr lang="en-US" sz="2600" b="1" dirty="0">
                <a:solidFill>
                  <a:schemeClr val="tx1"/>
                </a:solidFill>
              </a:rPr>
              <a:t>1</a:t>
            </a:r>
            <a:r>
              <a:rPr lang="en-US" sz="2600" b="1" dirty="0" smtClean="0">
                <a:solidFill>
                  <a:schemeClr val="tx1"/>
                </a:solidFill>
              </a:rPr>
              <a:t> Peter 2:13, 14</a:t>
            </a:r>
            <a:endParaRPr lang="en-US" sz="2600" b="1" dirty="0">
              <a:solidFill>
                <a:schemeClr val="tx1"/>
              </a:solidFill>
            </a:endParaRPr>
          </a:p>
        </p:txBody>
      </p:sp>
      <p:sp>
        <p:nvSpPr>
          <p:cNvPr id="8" name="TextBox 7"/>
          <p:cNvSpPr txBox="1"/>
          <p:nvPr/>
        </p:nvSpPr>
        <p:spPr>
          <a:xfrm>
            <a:off x="381000" y="4267200"/>
            <a:ext cx="4222994" cy="1569660"/>
          </a:xfrm>
          <a:prstGeom prst="rect">
            <a:avLst/>
          </a:prstGeom>
          <a:solidFill>
            <a:schemeClr val="accent2">
              <a:lumMod val="20000"/>
              <a:lumOff val="80000"/>
            </a:schemeClr>
          </a:solidFill>
        </p:spPr>
        <p:txBody>
          <a:bodyPr wrap="square" rtlCol="0">
            <a:spAutoFit/>
          </a:bodyPr>
          <a:lstStyle/>
          <a:p>
            <a:pPr algn="ctr"/>
            <a:r>
              <a:rPr lang="en-US" sz="4800" b="1" dirty="0" smtClean="0">
                <a:solidFill>
                  <a:srgbClr val="FF0000"/>
                </a:solidFill>
              </a:rPr>
              <a:t>It didn’t say NOT  TO go 45!</a:t>
            </a:r>
            <a:endParaRPr lang="en-US" sz="4800" b="1" dirty="0">
              <a:solidFill>
                <a:srgbClr val="FF0000"/>
              </a:solidFill>
            </a:endParaRPr>
          </a:p>
        </p:txBody>
      </p:sp>
      <p:sp>
        <p:nvSpPr>
          <p:cNvPr id="5" name="AutoShape 2" descr="Image result for drinking alcoh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Image result for drinking alcohol"/>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8" descr="Image result for drinking alcohol"/>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TextBox 15"/>
          <p:cNvSpPr txBox="1"/>
          <p:nvPr/>
        </p:nvSpPr>
        <p:spPr>
          <a:xfrm>
            <a:off x="4416982" y="1412340"/>
            <a:ext cx="4290361" cy="2246769"/>
          </a:xfrm>
          <a:prstGeom prst="rect">
            <a:avLst/>
          </a:prstGeom>
          <a:solidFill>
            <a:schemeClr val="accent1">
              <a:lumMod val="20000"/>
              <a:lumOff val="80000"/>
            </a:schemeClr>
          </a:solidFill>
        </p:spPr>
        <p:txBody>
          <a:bodyPr wrap="square" rtlCol="0">
            <a:spAutoFit/>
          </a:bodyPr>
          <a:lstStyle/>
          <a:p>
            <a:r>
              <a:rPr lang="en-US" sz="2800" b="1" dirty="0" smtClean="0"/>
              <a:t>You get a ticket for driving 45 mph in a 25 mph zone. What will you say to the Judge when he asks you how you plead? </a:t>
            </a:r>
            <a:endParaRPr lang="en-US" sz="2800" dirty="0"/>
          </a:p>
        </p:txBody>
      </p:sp>
      <p:pic>
        <p:nvPicPr>
          <p:cNvPr id="1026" name="Picture 2" descr="Image result for speed limit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7386" y="1600200"/>
            <a:ext cx="1970222" cy="243990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rot="660392">
            <a:off x="6589725" y="3871025"/>
            <a:ext cx="2438400" cy="707886"/>
          </a:xfrm>
          <a:prstGeom prst="rect">
            <a:avLst/>
          </a:prstGeom>
          <a:noFill/>
        </p:spPr>
        <p:txBody>
          <a:bodyPr wrap="square" rtlCol="0">
            <a:spAutoFit/>
          </a:bodyPr>
          <a:lstStyle/>
          <a:p>
            <a:pPr algn="ctr"/>
            <a:r>
              <a:rPr lang="en-US" sz="4000" b="1" dirty="0" smtClean="0">
                <a:solidFill>
                  <a:srgbClr val="00B050"/>
                </a:solidFill>
              </a:rPr>
              <a:t>Innocent?</a:t>
            </a:r>
            <a:endParaRPr lang="en-US" sz="4000" b="1" dirty="0">
              <a:solidFill>
                <a:srgbClr val="00B050"/>
              </a:solidFill>
            </a:endParaRPr>
          </a:p>
        </p:txBody>
      </p:sp>
      <p:sp>
        <p:nvSpPr>
          <p:cNvPr id="19" name="TextBox 18"/>
          <p:cNvSpPr txBox="1"/>
          <p:nvPr/>
        </p:nvSpPr>
        <p:spPr>
          <a:xfrm rot="613025">
            <a:off x="6588025" y="4515136"/>
            <a:ext cx="2438400" cy="707886"/>
          </a:xfrm>
          <a:prstGeom prst="rect">
            <a:avLst/>
          </a:prstGeom>
          <a:noFill/>
        </p:spPr>
        <p:txBody>
          <a:bodyPr wrap="square" rtlCol="0">
            <a:spAutoFit/>
          </a:bodyPr>
          <a:lstStyle/>
          <a:p>
            <a:pPr algn="ctr"/>
            <a:r>
              <a:rPr lang="en-US" sz="4000" b="1" dirty="0" smtClean="0">
                <a:solidFill>
                  <a:srgbClr val="0070C0"/>
                </a:solidFill>
              </a:rPr>
              <a:t>Guilty?</a:t>
            </a:r>
            <a:endParaRPr lang="en-US" sz="4000" b="1" dirty="0">
              <a:solidFill>
                <a:srgbClr val="0070C0"/>
              </a:solidFill>
            </a:endParaRPr>
          </a:p>
        </p:txBody>
      </p:sp>
      <p:sp>
        <p:nvSpPr>
          <p:cNvPr id="11" name="TextBox 10"/>
          <p:cNvSpPr txBox="1"/>
          <p:nvPr/>
        </p:nvSpPr>
        <p:spPr>
          <a:xfrm>
            <a:off x="5201428" y="4408729"/>
            <a:ext cx="1295400" cy="769441"/>
          </a:xfrm>
          <a:prstGeom prst="rect">
            <a:avLst/>
          </a:prstGeom>
          <a:solidFill>
            <a:srgbClr val="FF0000"/>
          </a:solidFill>
        </p:spPr>
        <p:txBody>
          <a:bodyPr wrap="square" rtlCol="0">
            <a:spAutoFit/>
          </a:bodyPr>
          <a:lstStyle/>
          <a:p>
            <a:pPr algn="ctr"/>
            <a:r>
              <a:rPr lang="en-US" sz="4400" b="1" dirty="0" smtClean="0">
                <a:solidFill>
                  <a:schemeClr val="bg1"/>
                </a:solidFill>
              </a:rPr>
              <a:t>OR?</a:t>
            </a:r>
            <a:endParaRPr lang="en-US" sz="4400" b="1" dirty="0">
              <a:solidFill>
                <a:schemeClr val="bg1"/>
              </a:solidFill>
            </a:endParaRPr>
          </a:p>
        </p:txBody>
      </p:sp>
      <p:cxnSp>
        <p:nvCxnSpPr>
          <p:cNvPr id="22" name="Straight Arrow Connector 21"/>
          <p:cNvCxnSpPr>
            <a:stCxn id="11" idx="1"/>
          </p:cNvCxnSpPr>
          <p:nvPr/>
        </p:nvCxnSpPr>
        <p:spPr>
          <a:xfrm flipH="1">
            <a:off x="4191000" y="4793450"/>
            <a:ext cx="1010428" cy="12408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1445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randombar(horizontal)">
                                      <p:cBhvr>
                                        <p:cTn id="12" dur="1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1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500" fill="hold"/>
                                        <p:tgtEl>
                                          <p:spTgt spid="11"/>
                                        </p:tgtEl>
                                        <p:attrNameLst>
                                          <p:attrName>ppt_w</p:attrName>
                                        </p:attrNameLst>
                                      </p:cBhvr>
                                      <p:tavLst>
                                        <p:tav tm="0">
                                          <p:val>
                                            <p:fltVal val="0"/>
                                          </p:val>
                                        </p:tav>
                                        <p:tav tm="100000">
                                          <p:val>
                                            <p:strVal val="#ppt_w"/>
                                          </p:val>
                                        </p:tav>
                                      </p:tavLst>
                                    </p:anim>
                                    <p:anim calcmode="lin" valueType="num">
                                      <p:cBhvr>
                                        <p:cTn id="28" dur="1500" fill="hold"/>
                                        <p:tgtEl>
                                          <p:spTgt spid="11"/>
                                        </p:tgtEl>
                                        <p:attrNameLst>
                                          <p:attrName>ppt_h</p:attrName>
                                        </p:attrNameLst>
                                      </p:cBhvr>
                                      <p:tavLst>
                                        <p:tav tm="0">
                                          <p:val>
                                            <p:fltVal val="0"/>
                                          </p:val>
                                        </p:tav>
                                        <p:tav tm="100000">
                                          <p:val>
                                            <p:strVal val="#ppt_h"/>
                                          </p:val>
                                        </p:tav>
                                      </p:tavLst>
                                    </p:anim>
                                    <p:anim calcmode="lin" valueType="num">
                                      <p:cBhvr>
                                        <p:cTn id="29" dur="1500" fill="hold"/>
                                        <p:tgtEl>
                                          <p:spTgt spid="11"/>
                                        </p:tgtEl>
                                        <p:attrNameLst>
                                          <p:attrName>style.rotation</p:attrName>
                                        </p:attrNameLst>
                                      </p:cBhvr>
                                      <p:tavLst>
                                        <p:tav tm="0">
                                          <p:val>
                                            <p:fltVal val="90"/>
                                          </p:val>
                                        </p:tav>
                                        <p:tav tm="100000">
                                          <p:val>
                                            <p:fltVal val="0"/>
                                          </p:val>
                                        </p:tav>
                                      </p:tavLst>
                                    </p:anim>
                                    <p:animEffect transition="in" filter="fade">
                                      <p:cBhvr>
                                        <p:cTn id="30" dur="1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500" fill="hold"/>
                                        <p:tgtEl>
                                          <p:spTgt spid="8"/>
                                        </p:tgtEl>
                                        <p:attrNameLst>
                                          <p:attrName>ppt_w</p:attrName>
                                        </p:attrNameLst>
                                      </p:cBhvr>
                                      <p:tavLst>
                                        <p:tav tm="0">
                                          <p:val>
                                            <p:fltVal val="0"/>
                                          </p:val>
                                        </p:tav>
                                        <p:tav tm="100000">
                                          <p:val>
                                            <p:strVal val="#ppt_w"/>
                                          </p:val>
                                        </p:tav>
                                      </p:tavLst>
                                    </p:anim>
                                    <p:anim calcmode="lin" valueType="num">
                                      <p:cBhvr>
                                        <p:cTn id="36" dur="1500" fill="hold"/>
                                        <p:tgtEl>
                                          <p:spTgt spid="8"/>
                                        </p:tgtEl>
                                        <p:attrNameLst>
                                          <p:attrName>ppt_h</p:attrName>
                                        </p:attrNameLst>
                                      </p:cBhvr>
                                      <p:tavLst>
                                        <p:tav tm="0">
                                          <p:val>
                                            <p:fltVal val="0"/>
                                          </p:val>
                                        </p:tav>
                                        <p:tav tm="100000">
                                          <p:val>
                                            <p:strVal val="#ppt_h"/>
                                          </p:val>
                                        </p:tav>
                                      </p:tavLst>
                                    </p:anim>
                                    <p:animEffect transition="in" filter="fade">
                                      <p:cBhvr>
                                        <p:cTn id="37" dur="1500"/>
                                        <p:tgtEl>
                                          <p:spTgt spid="8"/>
                                        </p:tgtEl>
                                      </p:cBhvr>
                                    </p:animEffect>
                                  </p:childTnLst>
                                </p:cTn>
                              </p:par>
                              <p:par>
                                <p:cTn id="38" presetID="22" presetClass="entr" presetSubtype="2"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right)">
                                      <p:cBhvr>
                                        <p:cTn id="40" dur="1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0" grpId="0"/>
      <p:bldP spid="19"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“Be Ye Transformed…”</a:t>
            </a:r>
            <a:endParaRPr lang="en-US" b="1" i="1" dirty="0"/>
          </a:p>
        </p:txBody>
      </p:sp>
      <p:sp>
        <p:nvSpPr>
          <p:cNvPr id="3" name="Footer Placeholder 2"/>
          <p:cNvSpPr>
            <a:spLocks noGrp="1"/>
          </p:cNvSpPr>
          <p:nvPr>
            <p:ph type="ftr" sz="quarter" idx="11"/>
          </p:nvPr>
        </p:nvSpPr>
        <p:spPr/>
        <p:txBody>
          <a:bodyPr/>
          <a:lstStyle/>
          <a:p>
            <a:r>
              <a:rPr lang="en-US" dirty="0" smtClean="0"/>
              <a:t>Be Ye Transformed</a:t>
            </a:r>
            <a:endParaRPr lang="en-US" dirty="0"/>
          </a:p>
        </p:txBody>
      </p:sp>
      <p:sp>
        <p:nvSpPr>
          <p:cNvPr id="4" name="Slide Number Placeholder 3"/>
          <p:cNvSpPr>
            <a:spLocks noGrp="1"/>
          </p:cNvSpPr>
          <p:nvPr>
            <p:ph type="sldNum" sz="quarter" idx="12"/>
          </p:nvPr>
        </p:nvSpPr>
        <p:spPr/>
        <p:txBody>
          <a:bodyPr/>
          <a:lstStyle/>
          <a:p>
            <a:fld id="{A124B3E5-79A9-48C7-B1FB-ABDE2BC27E53}" type="slidenum">
              <a:rPr lang="en-US" smtClean="0"/>
              <a:t>15</a:t>
            </a:fld>
            <a:endParaRPr lang="en-US"/>
          </a:p>
        </p:txBody>
      </p:sp>
      <p:sp>
        <p:nvSpPr>
          <p:cNvPr id="7" name="Title 1"/>
          <p:cNvSpPr txBox="1">
            <a:spLocks/>
          </p:cNvSpPr>
          <p:nvPr/>
        </p:nvSpPr>
        <p:spPr>
          <a:xfrm>
            <a:off x="4114800" y="5461956"/>
            <a:ext cx="4812102"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r"/>
            <a:r>
              <a:rPr lang="en-US" b="1" i="1" dirty="0" smtClean="0"/>
              <a:t>A Renewed Mind</a:t>
            </a:r>
          </a:p>
          <a:p>
            <a:pPr algn="r"/>
            <a:r>
              <a:rPr lang="en-US" sz="2600" b="1" dirty="0" smtClean="0">
                <a:solidFill>
                  <a:schemeClr val="tx1"/>
                </a:solidFill>
              </a:rPr>
              <a:t>Hebrews 10:23-26</a:t>
            </a:r>
            <a:endParaRPr lang="en-US" sz="2600" b="1" dirty="0">
              <a:solidFill>
                <a:schemeClr val="tx1"/>
              </a:solidFill>
            </a:endParaRPr>
          </a:p>
        </p:txBody>
      </p:sp>
      <p:sp>
        <p:nvSpPr>
          <p:cNvPr id="8" name="TextBox 7"/>
          <p:cNvSpPr txBox="1"/>
          <p:nvPr/>
        </p:nvSpPr>
        <p:spPr>
          <a:xfrm>
            <a:off x="228600" y="4529619"/>
            <a:ext cx="4495800" cy="954107"/>
          </a:xfrm>
          <a:prstGeom prst="rect">
            <a:avLst/>
          </a:prstGeom>
          <a:solidFill>
            <a:schemeClr val="accent2">
              <a:lumMod val="20000"/>
              <a:lumOff val="80000"/>
            </a:schemeClr>
          </a:solidFill>
        </p:spPr>
        <p:txBody>
          <a:bodyPr wrap="square" rtlCol="0">
            <a:spAutoFit/>
          </a:bodyPr>
          <a:lstStyle/>
          <a:p>
            <a:pPr algn="ctr"/>
            <a:r>
              <a:rPr lang="en-US" sz="2800" b="1" i="1" dirty="0" smtClean="0"/>
              <a:t>Do I have to ATTEND EVERY SERVICE?</a:t>
            </a:r>
            <a:endParaRPr lang="en-US" sz="2800" b="1" i="1" dirty="0"/>
          </a:p>
        </p:txBody>
      </p:sp>
      <p:sp>
        <p:nvSpPr>
          <p:cNvPr id="5" name="AutoShape 2" descr="Image result for drinking alcoh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drinking alcoho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Image result for drinking alcohol"/>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8" descr="Image result for drinking alcohol"/>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TextBox 15"/>
          <p:cNvSpPr txBox="1"/>
          <p:nvPr/>
        </p:nvSpPr>
        <p:spPr>
          <a:xfrm>
            <a:off x="5257800" y="1705553"/>
            <a:ext cx="3669102" cy="954107"/>
          </a:xfrm>
          <a:prstGeom prst="rect">
            <a:avLst/>
          </a:prstGeom>
          <a:solidFill>
            <a:schemeClr val="accent1">
              <a:lumMod val="20000"/>
              <a:lumOff val="80000"/>
            </a:schemeClr>
          </a:solidFill>
        </p:spPr>
        <p:txBody>
          <a:bodyPr wrap="square" rtlCol="0">
            <a:spAutoFit/>
          </a:bodyPr>
          <a:lstStyle/>
          <a:p>
            <a:r>
              <a:rPr lang="en-US" sz="2800" b="1" dirty="0" smtClean="0"/>
              <a:t>Consider, Provoke to love &amp; Good Works</a:t>
            </a:r>
            <a:endParaRPr lang="en-US" sz="2800" b="1" dirty="0"/>
          </a:p>
        </p:txBody>
      </p:sp>
      <p:sp>
        <p:nvSpPr>
          <p:cNvPr id="17" name="TextBox 16"/>
          <p:cNvSpPr txBox="1"/>
          <p:nvPr/>
        </p:nvSpPr>
        <p:spPr>
          <a:xfrm>
            <a:off x="5257800" y="2812723"/>
            <a:ext cx="3669102" cy="954107"/>
          </a:xfrm>
          <a:prstGeom prst="rect">
            <a:avLst/>
          </a:prstGeom>
          <a:solidFill>
            <a:schemeClr val="accent1">
              <a:lumMod val="20000"/>
              <a:lumOff val="80000"/>
            </a:schemeClr>
          </a:solidFill>
        </p:spPr>
        <p:txBody>
          <a:bodyPr wrap="square" rtlCol="0">
            <a:spAutoFit/>
          </a:bodyPr>
          <a:lstStyle/>
          <a:p>
            <a:r>
              <a:rPr lang="en-US" sz="2800" b="1" dirty="0" smtClean="0"/>
              <a:t>Exhort one another; not sinning willfully </a:t>
            </a:r>
            <a:endParaRPr lang="en-US" sz="2800" b="1" dirty="0"/>
          </a:p>
        </p:txBody>
      </p:sp>
      <p:sp>
        <p:nvSpPr>
          <p:cNvPr id="18" name="TextBox 17"/>
          <p:cNvSpPr txBox="1"/>
          <p:nvPr/>
        </p:nvSpPr>
        <p:spPr>
          <a:xfrm>
            <a:off x="5257800" y="3865735"/>
            <a:ext cx="3669102" cy="954107"/>
          </a:xfrm>
          <a:prstGeom prst="rect">
            <a:avLst/>
          </a:prstGeom>
          <a:solidFill>
            <a:schemeClr val="accent1">
              <a:lumMod val="20000"/>
              <a:lumOff val="80000"/>
            </a:schemeClr>
          </a:solidFill>
        </p:spPr>
        <p:txBody>
          <a:bodyPr wrap="square" rtlCol="0">
            <a:spAutoFit/>
          </a:bodyPr>
          <a:lstStyle/>
          <a:p>
            <a:r>
              <a:rPr lang="en-US" sz="2800" b="1" dirty="0" smtClean="0"/>
              <a:t>How? By </a:t>
            </a:r>
            <a:r>
              <a:rPr lang="en-US" sz="2800" b="1" u="sng" dirty="0" smtClean="0"/>
              <a:t>not</a:t>
            </a:r>
            <a:r>
              <a:rPr lang="en-US" sz="2800" b="1" dirty="0" smtClean="0"/>
              <a:t> forsaking the assembling </a:t>
            </a:r>
            <a:endParaRPr lang="en-US" sz="2800" b="1" dirty="0"/>
          </a:p>
        </p:txBody>
      </p:sp>
      <p:pic>
        <p:nvPicPr>
          <p:cNvPr id="4098" name="Picture 2" descr="Image result for church of christ serv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909" y="1517323"/>
            <a:ext cx="3886200" cy="2590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0250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“Be Ye Transformed…”</a:t>
            </a:r>
            <a:endParaRPr lang="en-US" b="1" i="1" dirty="0"/>
          </a:p>
        </p:txBody>
      </p:sp>
      <p:sp>
        <p:nvSpPr>
          <p:cNvPr id="3" name="Footer Placeholder 2"/>
          <p:cNvSpPr>
            <a:spLocks noGrp="1"/>
          </p:cNvSpPr>
          <p:nvPr>
            <p:ph type="ftr" sz="quarter" idx="11"/>
          </p:nvPr>
        </p:nvSpPr>
        <p:spPr/>
        <p:txBody>
          <a:bodyPr/>
          <a:lstStyle/>
          <a:p>
            <a:r>
              <a:rPr lang="en-US" dirty="0" smtClean="0"/>
              <a:t>Be Ye Transformed</a:t>
            </a:r>
            <a:endParaRPr lang="en-US" dirty="0"/>
          </a:p>
        </p:txBody>
      </p:sp>
      <p:sp>
        <p:nvSpPr>
          <p:cNvPr id="4" name="Slide Number Placeholder 3"/>
          <p:cNvSpPr>
            <a:spLocks noGrp="1"/>
          </p:cNvSpPr>
          <p:nvPr>
            <p:ph type="sldNum" sz="quarter" idx="12"/>
          </p:nvPr>
        </p:nvSpPr>
        <p:spPr/>
        <p:txBody>
          <a:bodyPr/>
          <a:lstStyle/>
          <a:p>
            <a:fld id="{A124B3E5-79A9-48C7-B1FB-ABDE2BC27E53}" type="slidenum">
              <a:rPr lang="en-US" smtClean="0"/>
              <a:t>16</a:t>
            </a:fld>
            <a:endParaRPr lang="en-US"/>
          </a:p>
        </p:txBody>
      </p:sp>
      <p:sp>
        <p:nvSpPr>
          <p:cNvPr id="7" name="Title 1"/>
          <p:cNvSpPr txBox="1">
            <a:spLocks/>
          </p:cNvSpPr>
          <p:nvPr/>
        </p:nvSpPr>
        <p:spPr>
          <a:xfrm>
            <a:off x="4114800" y="5461956"/>
            <a:ext cx="4812102"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r"/>
            <a:r>
              <a:rPr lang="en-US" b="1" i="1" dirty="0" smtClean="0"/>
              <a:t>A Renewed Mind</a:t>
            </a:r>
          </a:p>
          <a:p>
            <a:pPr algn="r"/>
            <a:r>
              <a:rPr lang="en-US" sz="2600" b="1" dirty="0" smtClean="0">
                <a:solidFill>
                  <a:schemeClr val="tx1"/>
                </a:solidFill>
              </a:rPr>
              <a:t>1 Corinthians 16:1-2</a:t>
            </a:r>
            <a:endParaRPr lang="en-US" sz="2600" b="1" dirty="0">
              <a:solidFill>
                <a:schemeClr val="tx1"/>
              </a:solidFill>
            </a:endParaRPr>
          </a:p>
        </p:txBody>
      </p:sp>
      <p:sp>
        <p:nvSpPr>
          <p:cNvPr id="8" name="TextBox 7"/>
          <p:cNvSpPr txBox="1"/>
          <p:nvPr/>
        </p:nvSpPr>
        <p:spPr>
          <a:xfrm>
            <a:off x="228600" y="4529619"/>
            <a:ext cx="4495800" cy="954107"/>
          </a:xfrm>
          <a:prstGeom prst="rect">
            <a:avLst/>
          </a:prstGeom>
          <a:solidFill>
            <a:schemeClr val="accent2">
              <a:lumMod val="20000"/>
              <a:lumOff val="80000"/>
            </a:schemeClr>
          </a:solidFill>
        </p:spPr>
        <p:txBody>
          <a:bodyPr wrap="square" rtlCol="0">
            <a:spAutoFit/>
          </a:bodyPr>
          <a:lstStyle/>
          <a:p>
            <a:pPr algn="ctr"/>
            <a:r>
              <a:rPr lang="en-US" sz="2800" b="1" i="1" dirty="0" smtClean="0"/>
              <a:t>Do I have to GIVE EVERY WEEK?</a:t>
            </a:r>
            <a:endParaRPr lang="en-US" sz="2800" b="1" i="1" dirty="0"/>
          </a:p>
        </p:txBody>
      </p:sp>
      <p:sp>
        <p:nvSpPr>
          <p:cNvPr id="5" name="AutoShape 2" descr="Image result for drinking alcoh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drinking alcoho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Image result for drinking alcohol"/>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8" descr="Image result for drinking alcohol"/>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TextBox 15"/>
          <p:cNvSpPr txBox="1"/>
          <p:nvPr/>
        </p:nvSpPr>
        <p:spPr>
          <a:xfrm>
            <a:off x="5257800" y="1705553"/>
            <a:ext cx="3669102" cy="954107"/>
          </a:xfrm>
          <a:prstGeom prst="rect">
            <a:avLst/>
          </a:prstGeom>
          <a:solidFill>
            <a:schemeClr val="accent1">
              <a:lumMod val="20000"/>
              <a:lumOff val="80000"/>
            </a:schemeClr>
          </a:solidFill>
        </p:spPr>
        <p:txBody>
          <a:bodyPr wrap="square" rtlCol="0">
            <a:spAutoFit/>
          </a:bodyPr>
          <a:lstStyle/>
          <a:p>
            <a:r>
              <a:rPr lang="en-US" sz="2800" b="1" dirty="0" smtClean="0"/>
              <a:t>Must Follow the Apostolic order</a:t>
            </a:r>
            <a:endParaRPr lang="en-US" sz="2800" b="1" dirty="0"/>
          </a:p>
        </p:txBody>
      </p:sp>
      <p:sp>
        <p:nvSpPr>
          <p:cNvPr id="17" name="TextBox 16"/>
          <p:cNvSpPr txBox="1"/>
          <p:nvPr/>
        </p:nvSpPr>
        <p:spPr>
          <a:xfrm>
            <a:off x="5257800" y="2812723"/>
            <a:ext cx="3669102" cy="954107"/>
          </a:xfrm>
          <a:prstGeom prst="rect">
            <a:avLst/>
          </a:prstGeom>
          <a:solidFill>
            <a:schemeClr val="accent1">
              <a:lumMod val="20000"/>
              <a:lumOff val="80000"/>
            </a:schemeClr>
          </a:solidFill>
        </p:spPr>
        <p:txBody>
          <a:bodyPr wrap="square" rtlCol="0">
            <a:spAutoFit/>
          </a:bodyPr>
          <a:lstStyle/>
          <a:p>
            <a:r>
              <a:rPr lang="en-US" sz="2800" b="1" dirty="0" smtClean="0"/>
              <a:t>Upon the </a:t>
            </a:r>
            <a:r>
              <a:rPr lang="en-US" sz="2800" b="1" i="1" dirty="0" smtClean="0"/>
              <a:t>“First Day of the Week”</a:t>
            </a:r>
            <a:endParaRPr lang="en-US" sz="2800" b="1" i="1" dirty="0"/>
          </a:p>
        </p:txBody>
      </p:sp>
      <p:sp>
        <p:nvSpPr>
          <p:cNvPr id="18" name="TextBox 17"/>
          <p:cNvSpPr txBox="1"/>
          <p:nvPr/>
        </p:nvSpPr>
        <p:spPr>
          <a:xfrm>
            <a:off x="5257800" y="3865735"/>
            <a:ext cx="3669102" cy="954107"/>
          </a:xfrm>
          <a:prstGeom prst="rect">
            <a:avLst/>
          </a:prstGeom>
          <a:solidFill>
            <a:schemeClr val="accent1">
              <a:lumMod val="20000"/>
              <a:lumOff val="80000"/>
            </a:schemeClr>
          </a:solidFill>
        </p:spPr>
        <p:txBody>
          <a:bodyPr wrap="square" rtlCol="0">
            <a:spAutoFit/>
          </a:bodyPr>
          <a:lstStyle/>
          <a:p>
            <a:r>
              <a:rPr lang="en-US" sz="2800" b="1" u="sng" dirty="0" smtClean="0"/>
              <a:t>Everyone of you</a:t>
            </a:r>
            <a:r>
              <a:rPr lang="en-US" sz="2800" b="1" dirty="0" smtClean="0"/>
              <a:t> lay by in store as prospered</a:t>
            </a:r>
            <a:endParaRPr lang="en-US" sz="2800" b="1" dirty="0"/>
          </a:p>
        </p:txBody>
      </p:sp>
      <p:pic>
        <p:nvPicPr>
          <p:cNvPr id="5122" name="Picture 2" descr="Image result for church contrib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575" y="1828800"/>
            <a:ext cx="3142916" cy="209146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544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12:1</a:t>
            </a:r>
            <a:endParaRPr lang="en-US" b="1" dirty="0"/>
          </a:p>
        </p:txBody>
      </p:sp>
      <p:sp>
        <p:nvSpPr>
          <p:cNvPr id="4" name="Rectangle 3"/>
          <p:cNvSpPr/>
          <p:nvPr/>
        </p:nvSpPr>
        <p:spPr>
          <a:xfrm>
            <a:off x="879231" y="2625969"/>
            <a:ext cx="3124200" cy="533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Be Ye Transformed</a:t>
            </a:r>
            <a:endParaRPr lang="en-US"/>
          </a:p>
        </p:txBody>
      </p:sp>
      <p:sp>
        <p:nvSpPr>
          <p:cNvPr id="6" name="Slide Number Placeholder 5"/>
          <p:cNvSpPr>
            <a:spLocks noGrp="1"/>
          </p:cNvSpPr>
          <p:nvPr>
            <p:ph type="sldNum" sz="quarter" idx="12"/>
          </p:nvPr>
        </p:nvSpPr>
        <p:spPr/>
        <p:txBody>
          <a:bodyPr/>
          <a:lstStyle/>
          <a:p>
            <a:fld id="{A124B3E5-79A9-48C7-B1FB-ABDE2BC27E53}" type="slidenum">
              <a:rPr lang="en-US" smtClean="0"/>
              <a:t>17</a:t>
            </a:fld>
            <a:endParaRPr lang="en-US"/>
          </a:p>
        </p:txBody>
      </p:sp>
      <p:sp>
        <p:nvSpPr>
          <p:cNvPr id="3" name="Content Placeholder 2"/>
          <p:cNvSpPr>
            <a:spLocks noGrp="1"/>
          </p:cNvSpPr>
          <p:nvPr>
            <p:ph sz="quarter" idx="1"/>
          </p:nvPr>
        </p:nvSpPr>
        <p:spPr>
          <a:xfrm>
            <a:off x="838200" y="1447800"/>
            <a:ext cx="7772400" cy="4572000"/>
          </a:xfrm>
        </p:spPr>
        <p:txBody>
          <a:bodyPr>
            <a:normAutofit/>
          </a:bodyPr>
          <a:lstStyle/>
          <a:p>
            <a:pPr marL="0" indent="0">
              <a:buNone/>
            </a:pPr>
            <a:r>
              <a:rPr lang="en-US" sz="3600" b="1" i="1" dirty="0" smtClean="0">
                <a:solidFill>
                  <a:srgbClr val="FF0000"/>
                </a:solidFill>
              </a:rPr>
              <a:t>1</a:t>
            </a:r>
            <a:r>
              <a:rPr lang="en-US" sz="3600" b="1" i="1" dirty="0" smtClean="0"/>
              <a:t> </a:t>
            </a:r>
            <a:r>
              <a:rPr lang="en-US" sz="3600" b="1" i="1" dirty="0"/>
              <a:t>I beseech you therefore, brethren, by the mercies of God, that ye present your bodies a living sacrifice, holy, acceptable unto God, which is your reasonable service. </a:t>
            </a:r>
          </a:p>
        </p:txBody>
      </p:sp>
    </p:spTree>
    <p:extLst>
      <p:ext uri="{BB962C8B-B14F-4D97-AF65-F5344CB8AC3E}">
        <p14:creationId xmlns:p14="http://schemas.microsoft.com/office/powerpoint/2010/main" val="27542851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Present Your Body a Living Sacrifice</a:t>
            </a:r>
            <a:endParaRPr lang="en-US"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18</a:t>
            </a:fld>
            <a:endParaRPr lang="en-US"/>
          </a:p>
        </p:txBody>
      </p:sp>
      <p:sp>
        <p:nvSpPr>
          <p:cNvPr id="6" name="TextBox 5"/>
          <p:cNvSpPr txBox="1"/>
          <p:nvPr/>
        </p:nvSpPr>
        <p:spPr>
          <a:xfrm>
            <a:off x="533400" y="1624263"/>
            <a:ext cx="3886200" cy="2462213"/>
          </a:xfrm>
          <a:prstGeom prst="rect">
            <a:avLst/>
          </a:prstGeom>
          <a:solidFill>
            <a:schemeClr val="accent4">
              <a:lumMod val="20000"/>
              <a:lumOff val="80000"/>
            </a:schemeClr>
          </a:solidFill>
          <a:ln>
            <a:noFill/>
          </a:ln>
        </p:spPr>
        <p:txBody>
          <a:bodyPr wrap="square" rtlCol="0">
            <a:spAutoFit/>
          </a:bodyPr>
          <a:lstStyle/>
          <a:p>
            <a:pPr algn="ctr"/>
            <a:r>
              <a:rPr lang="en-US" sz="2800" b="1" dirty="0" smtClean="0"/>
              <a:t>Old Law</a:t>
            </a:r>
          </a:p>
          <a:p>
            <a:pPr marL="342900" indent="-342900">
              <a:buFont typeface="Arial" panose="020B0604020202020204" pitchFamily="34" charset="0"/>
              <a:buChar char="•"/>
            </a:pPr>
            <a:r>
              <a:rPr lang="en-US" sz="2400" b="1" dirty="0" smtClean="0"/>
              <a:t>Sacrifice of Animals</a:t>
            </a:r>
          </a:p>
          <a:p>
            <a:pPr marL="342900" indent="-342900">
              <a:buFont typeface="Arial" panose="020B0604020202020204" pitchFamily="34" charset="0"/>
              <a:buChar char="•"/>
            </a:pPr>
            <a:r>
              <a:rPr lang="en-US" sz="2400" b="1" dirty="0" smtClean="0"/>
              <a:t>Best of the flock</a:t>
            </a:r>
          </a:p>
          <a:p>
            <a:pPr marL="800100" lvl="1" indent="-342900">
              <a:buFont typeface="Arial" panose="020B0604020202020204" pitchFamily="34" charset="0"/>
              <a:buChar char="•"/>
            </a:pPr>
            <a:r>
              <a:rPr lang="en-US" sz="2000" b="1" dirty="0" smtClean="0"/>
              <a:t>Without spot or blemish</a:t>
            </a:r>
          </a:p>
          <a:p>
            <a:pPr marL="800100" lvl="1" indent="-342900">
              <a:buFont typeface="Arial" panose="020B0604020202020204" pitchFamily="34" charset="0"/>
              <a:buChar char="•"/>
            </a:pPr>
            <a:r>
              <a:rPr lang="en-US" sz="2000" b="1" dirty="0" smtClean="0"/>
              <a:t>Of the first year</a:t>
            </a:r>
          </a:p>
          <a:p>
            <a:pPr marL="1200150" lvl="2" indent="-285750">
              <a:buFont typeface="Arial" panose="020B0604020202020204" pitchFamily="34" charset="0"/>
              <a:buChar char="•"/>
            </a:pPr>
            <a:r>
              <a:rPr lang="en-US" dirty="0"/>
              <a:t>Numbers 28:3, 9, 11; </a:t>
            </a:r>
            <a:r>
              <a:rPr lang="en-US" dirty="0" smtClean="0"/>
              <a:t>29:17</a:t>
            </a:r>
            <a:endParaRPr lang="en-US" dirty="0"/>
          </a:p>
          <a:p>
            <a:pPr lvl="2"/>
            <a:endParaRPr lang="en-US" sz="2000" b="1" dirty="0" smtClean="0"/>
          </a:p>
        </p:txBody>
      </p:sp>
      <p:sp>
        <p:nvSpPr>
          <p:cNvPr id="7" name="TextBox 6"/>
          <p:cNvSpPr txBox="1"/>
          <p:nvPr/>
        </p:nvSpPr>
        <p:spPr>
          <a:xfrm>
            <a:off x="4812632" y="1629181"/>
            <a:ext cx="3789944" cy="2431435"/>
          </a:xfrm>
          <a:prstGeom prst="rect">
            <a:avLst/>
          </a:prstGeom>
          <a:solidFill>
            <a:schemeClr val="accent1">
              <a:lumMod val="20000"/>
              <a:lumOff val="80000"/>
            </a:schemeClr>
          </a:solidFill>
        </p:spPr>
        <p:txBody>
          <a:bodyPr wrap="square" rtlCol="0">
            <a:spAutoFit/>
          </a:bodyPr>
          <a:lstStyle/>
          <a:p>
            <a:pPr algn="ctr"/>
            <a:r>
              <a:rPr lang="en-US" sz="2800" b="1" dirty="0" smtClean="0"/>
              <a:t>New Law</a:t>
            </a:r>
          </a:p>
          <a:p>
            <a:pPr marL="342900" indent="-342900">
              <a:buFont typeface="Arial" panose="020B0604020202020204" pitchFamily="34" charset="0"/>
              <a:buChar char="•"/>
            </a:pPr>
            <a:r>
              <a:rPr lang="en-US" sz="2400" b="1" dirty="0" smtClean="0"/>
              <a:t>Body - Living Sacrifice</a:t>
            </a:r>
          </a:p>
          <a:p>
            <a:pPr marL="342900" indent="-342900">
              <a:buFont typeface="Arial" panose="020B0604020202020204" pitchFamily="34" charset="0"/>
              <a:buChar char="•"/>
            </a:pPr>
            <a:r>
              <a:rPr lang="en-US" sz="2400" b="1" dirty="0" smtClean="0"/>
              <a:t>Holy, Acceptable</a:t>
            </a:r>
          </a:p>
          <a:p>
            <a:pPr marL="800100" lvl="1" indent="-342900">
              <a:buFont typeface="Arial" panose="020B0604020202020204" pitchFamily="34" charset="0"/>
              <a:buChar char="•"/>
            </a:pPr>
            <a:r>
              <a:rPr lang="en-US" sz="2000" b="1" dirty="0" smtClean="0"/>
              <a:t>Without </a:t>
            </a:r>
            <a:r>
              <a:rPr lang="en-US" sz="2000" b="1" dirty="0" smtClean="0"/>
              <a:t>spot &amp; blameless</a:t>
            </a:r>
            <a:endParaRPr lang="en-US" sz="2000" b="1" dirty="0" smtClean="0"/>
          </a:p>
          <a:p>
            <a:pPr marL="1257300" lvl="2" indent="-342900">
              <a:buFont typeface="Arial" panose="020B0604020202020204" pitchFamily="34" charset="0"/>
              <a:buChar char="•"/>
            </a:pPr>
            <a:r>
              <a:rPr lang="en-US" dirty="0" smtClean="0"/>
              <a:t>2 Peter 3:14</a:t>
            </a:r>
          </a:p>
          <a:p>
            <a:pPr marL="800100" lvl="1" indent="-342900">
              <a:buFont typeface="Arial" panose="020B0604020202020204" pitchFamily="34" charset="0"/>
              <a:buChar char="•"/>
            </a:pPr>
            <a:r>
              <a:rPr lang="en-US" sz="2000" b="1" dirty="0" smtClean="0"/>
              <a:t>By the Blood of Christ </a:t>
            </a:r>
          </a:p>
          <a:p>
            <a:pPr marL="1257300" lvl="2" indent="-342900">
              <a:buFont typeface="Arial" panose="020B0604020202020204" pitchFamily="34" charset="0"/>
              <a:buChar char="•"/>
            </a:pPr>
            <a:r>
              <a:rPr lang="en-US" dirty="0" smtClean="0"/>
              <a:t>1 Peter 1:18, 19 </a:t>
            </a:r>
            <a:endParaRPr lang="en-US" dirty="0"/>
          </a:p>
        </p:txBody>
      </p:sp>
      <p:sp>
        <p:nvSpPr>
          <p:cNvPr id="9" name="Content Placeholder 4"/>
          <p:cNvSpPr>
            <a:spLocks noGrp="1"/>
          </p:cNvSpPr>
          <p:nvPr>
            <p:ph sz="quarter" idx="1"/>
          </p:nvPr>
        </p:nvSpPr>
        <p:spPr>
          <a:xfrm>
            <a:off x="533401" y="4485285"/>
            <a:ext cx="8097256" cy="1593273"/>
          </a:xfrm>
          <a:solidFill>
            <a:schemeClr val="accent2">
              <a:lumMod val="20000"/>
              <a:lumOff val="80000"/>
            </a:schemeClr>
          </a:solidFill>
        </p:spPr>
        <p:txBody>
          <a:bodyPr>
            <a:normAutofit lnSpcReduction="10000"/>
          </a:bodyPr>
          <a:lstStyle/>
          <a:p>
            <a:pPr marL="502920" indent="-457200"/>
            <a:r>
              <a:rPr lang="en-US" b="1" dirty="0" smtClean="0"/>
              <a:t>The Lord demands and expects our best</a:t>
            </a:r>
          </a:p>
          <a:p>
            <a:pPr marL="777240" lvl="1" indent="-457200"/>
            <a:r>
              <a:rPr lang="en-US" b="1" i="1" dirty="0" smtClean="0"/>
              <a:t>“Not </a:t>
            </a:r>
            <a:r>
              <a:rPr lang="en-US" b="1" i="1" dirty="0"/>
              <a:t>lagging in diligence, fervent in spirit, serving the </a:t>
            </a:r>
            <a:r>
              <a:rPr lang="en-US" b="1" i="1" dirty="0" smtClean="0"/>
              <a:t>Lord” - </a:t>
            </a:r>
            <a:r>
              <a:rPr lang="en-US" dirty="0" smtClean="0"/>
              <a:t>Romans 12:11</a:t>
            </a:r>
          </a:p>
          <a:p>
            <a:pPr marL="777240" lvl="1" indent="-457200"/>
            <a:r>
              <a:rPr lang="en-US" b="1" i="1" dirty="0" smtClean="0"/>
              <a:t>“Be ye Holy…” </a:t>
            </a:r>
            <a:r>
              <a:rPr lang="en-US" dirty="0" smtClean="0"/>
              <a:t>- 1 Peter 1:15, 16</a:t>
            </a:r>
            <a:endParaRPr lang="en-US" dirty="0"/>
          </a:p>
        </p:txBody>
      </p:sp>
    </p:spTree>
    <p:extLst>
      <p:ext uri="{BB962C8B-B14F-4D97-AF65-F5344CB8AC3E}">
        <p14:creationId xmlns:p14="http://schemas.microsoft.com/office/powerpoint/2010/main" val="27458423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randombar(horizontal)">
                                      <p:cBhvr>
                                        <p:cTn id="7" dur="1250"/>
                                        <p:tgtEl>
                                          <p:spTgt spid="9">
                                            <p:bg/>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randombar(horizontal)">
                                      <p:cBhvr>
                                        <p:cTn id="10" dur="1250"/>
                                        <p:tgtEl>
                                          <p:spTgt spid="9">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randombar(horizontal)">
                                      <p:cBhvr>
                                        <p:cTn id="13" dur="1250"/>
                                        <p:tgtEl>
                                          <p:spTgt spid="9">
                                            <p:txEl>
                                              <p:pRg st="1" end="1"/>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randombar(horizontal)">
                                      <p:cBhvr>
                                        <p:cTn id="16" dur="125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12:1-2</a:t>
            </a:r>
            <a:endParaRPr lang="en-US" b="1" dirty="0"/>
          </a:p>
        </p:txBody>
      </p:sp>
      <p:sp>
        <p:nvSpPr>
          <p:cNvPr id="4" name="Rectangle 3"/>
          <p:cNvSpPr/>
          <p:nvPr/>
        </p:nvSpPr>
        <p:spPr>
          <a:xfrm>
            <a:off x="888522" y="4343400"/>
            <a:ext cx="3276600" cy="533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Be Ye Transformed</a:t>
            </a:r>
            <a:endParaRPr lang="en-US"/>
          </a:p>
        </p:txBody>
      </p:sp>
      <p:sp>
        <p:nvSpPr>
          <p:cNvPr id="6" name="Slide Number Placeholder 5"/>
          <p:cNvSpPr>
            <a:spLocks noGrp="1"/>
          </p:cNvSpPr>
          <p:nvPr>
            <p:ph type="sldNum" sz="quarter" idx="12"/>
          </p:nvPr>
        </p:nvSpPr>
        <p:spPr/>
        <p:txBody>
          <a:bodyPr/>
          <a:lstStyle/>
          <a:p>
            <a:fld id="{A124B3E5-79A9-48C7-B1FB-ABDE2BC27E53}" type="slidenum">
              <a:rPr lang="en-US" smtClean="0"/>
              <a:t>19</a:t>
            </a:fld>
            <a:endParaRPr lang="en-US"/>
          </a:p>
        </p:txBody>
      </p:sp>
      <p:sp>
        <p:nvSpPr>
          <p:cNvPr id="3" name="Content Placeholder 2"/>
          <p:cNvSpPr>
            <a:spLocks noGrp="1"/>
          </p:cNvSpPr>
          <p:nvPr>
            <p:ph sz="quarter" idx="1"/>
          </p:nvPr>
        </p:nvSpPr>
        <p:spPr>
          <a:xfrm>
            <a:off x="838200" y="1447800"/>
            <a:ext cx="7772400" cy="4572000"/>
          </a:xfrm>
        </p:spPr>
        <p:txBody>
          <a:bodyPr>
            <a:normAutofit/>
          </a:bodyPr>
          <a:lstStyle/>
          <a:p>
            <a:pPr marL="0" indent="0">
              <a:buNone/>
            </a:pPr>
            <a:r>
              <a:rPr lang="en-US" sz="3600" b="1" i="1" dirty="0" smtClean="0">
                <a:solidFill>
                  <a:srgbClr val="FF0000"/>
                </a:solidFill>
              </a:rPr>
              <a:t>1</a:t>
            </a:r>
            <a:r>
              <a:rPr lang="en-US" sz="3600" b="1" i="1" dirty="0" smtClean="0"/>
              <a:t> </a:t>
            </a:r>
            <a:r>
              <a:rPr lang="en-US" sz="3600" b="1" i="1" dirty="0"/>
              <a:t>I beseech you therefore, brethren, by the mercies of God, that ye present your bodies a living sacrifice, holy, acceptable unto God, which is your reasonable service. </a:t>
            </a:r>
          </a:p>
          <a:p>
            <a:pPr marL="0" indent="0">
              <a:buNone/>
            </a:pPr>
            <a:r>
              <a:rPr lang="en-US" sz="3600" b="1" i="1" dirty="0" smtClean="0">
                <a:solidFill>
                  <a:srgbClr val="FF0000"/>
                </a:solidFill>
              </a:rPr>
              <a:t>2</a:t>
            </a:r>
            <a:r>
              <a:rPr lang="en-US" sz="3600" b="1" i="1" dirty="0" smtClean="0"/>
              <a:t> And </a:t>
            </a:r>
            <a:r>
              <a:rPr lang="en-US" sz="3600" b="1" i="1" dirty="0"/>
              <a:t>be not conformed to this world: but be ye transformed by the renewing of your mind, that ye may prove what is that good, and acceptable, and perfect, will of God. </a:t>
            </a:r>
          </a:p>
        </p:txBody>
      </p:sp>
    </p:spTree>
    <p:extLst>
      <p:ext uri="{BB962C8B-B14F-4D97-AF65-F5344CB8AC3E}">
        <p14:creationId xmlns:p14="http://schemas.microsoft.com/office/powerpoint/2010/main" val="1388741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12:1-2</a:t>
            </a:r>
            <a:endParaRPr lang="en-US" b="1" dirty="0"/>
          </a:p>
        </p:txBody>
      </p:sp>
      <p:sp>
        <p:nvSpPr>
          <p:cNvPr id="4" name="Rectangle 3"/>
          <p:cNvSpPr/>
          <p:nvPr/>
        </p:nvSpPr>
        <p:spPr>
          <a:xfrm>
            <a:off x="888522" y="4343400"/>
            <a:ext cx="3276600" cy="533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Be Ye Transformed</a:t>
            </a:r>
            <a:endParaRPr lang="en-US"/>
          </a:p>
        </p:txBody>
      </p:sp>
      <p:sp>
        <p:nvSpPr>
          <p:cNvPr id="6" name="Slide Number Placeholder 5"/>
          <p:cNvSpPr>
            <a:spLocks noGrp="1"/>
          </p:cNvSpPr>
          <p:nvPr>
            <p:ph type="sldNum" sz="quarter" idx="12"/>
          </p:nvPr>
        </p:nvSpPr>
        <p:spPr/>
        <p:txBody>
          <a:bodyPr/>
          <a:lstStyle/>
          <a:p>
            <a:fld id="{A124B3E5-79A9-48C7-B1FB-ABDE2BC27E53}" type="slidenum">
              <a:rPr lang="en-US" smtClean="0"/>
              <a:t>2</a:t>
            </a:fld>
            <a:endParaRPr lang="en-US"/>
          </a:p>
        </p:txBody>
      </p:sp>
      <p:sp>
        <p:nvSpPr>
          <p:cNvPr id="3" name="Content Placeholder 2"/>
          <p:cNvSpPr>
            <a:spLocks noGrp="1"/>
          </p:cNvSpPr>
          <p:nvPr>
            <p:ph sz="quarter" idx="1"/>
          </p:nvPr>
        </p:nvSpPr>
        <p:spPr>
          <a:xfrm>
            <a:off x="838200" y="1447800"/>
            <a:ext cx="7772400" cy="4572000"/>
          </a:xfrm>
        </p:spPr>
        <p:txBody>
          <a:bodyPr>
            <a:normAutofit/>
          </a:bodyPr>
          <a:lstStyle/>
          <a:p>
            <a:pPr marL="0" indent="0">
              <a:buNone/>
            </a:pPr>
            <a:r>
              <a:rPr lang="en-US" sz="3600" b="1" i="1" dirty="0" smtClean="0">
                <a:solidFill>
                  <a:srgbClr val="FF0000"/>
                </a:solidFill>
              </a:rPr>
              <a:t>1</a:t>
            </a:r>
            <a:r>
              <a:rPr lang="en-US" sz="3600" b="1" i="1" dirty="0" smtClean="0"/>
              <a:t> </a:t>
            </a:r>
            <a:r>
              <a:rPr lang="en-US" sz="3600" b="1" i="1" dirty="0"/>
              <a:t>I beseech you therefore, brethren, by the mercies of God, that ye present your bodies a living sacrifice, holy, acceptable unto God, which is your reasonable service. </a:t>
            </a:r>
          </a:p>
          <a:p>
            <a:pPr marL="0" indent="0">
              <a:buNone/>
            </a:pPr>
            <a:r>
              <a:rPr lang="en-US" sz="3600" b="1" i="1" dirty="0" smtClean="0">
                <a:solidFill>
                  <a:srgbClr val="FF0000"/>
                </a:solidFill>
              </a:rPr>
              <a:t>2</a:t>
            </a:r>
            <a:r>
              <a:rPr lang="en-US" sz="3600" b="1" i="1" dirty="0" smtClean="0"/>
              <a:t> And </a:t>
            </a:r>
            <a:r>
              <a:rPr lang="en-US" sz="3600" b="1" i="1" dirty="0"/>
              <a:t>be not conformed to this world: but be ye transformed by the renewing of your mind, that ye may prove what is that good, and acceptable, and perfect, will of God. </a:t>
            </a:r>
          </a:p>
        </p:txBody>
      </p:sp>
    </p:spTree>
    <p:extLst>
      <p:ext uri="{BB962C8B-B14F-4D97-AF65-F5344CB8AC3E}">
        <p14:creationId xmlns:p14="http://schemas.microsoft.com/office/powerpoint/2010/main" val="675739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Final Question…</a:t>
            </a:r>
            <a:endParaRPr lang="en-US" b="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20</a:t>
            </a:fld>
            <a:endParaRPr lang="en-US"/>
          </a:p>
        </p:txBody>
      </p:sp>
      <p:sp>
        <p:nvSpPr>
          <p:cNvPr id="5" name="Content Placeholder 4"/>
          <p:cNvSpPr>
            <a:spLocks noGrp="1"/>
          </p:cNvSpPr>
          <p:nvPr>
            <p:ph sz="quarter" idx="1"/>
          </p:nvPr>
        </p:nvSpPr>
        <p:spPr>
          <a:xfrm>
            <a:off x="773724" y="2209800"/>
            <a:ext cx="7772400" cy="2057400"/>
          </a:xfrm>
          <a:solidFill>
            <a:schemeClr val="accent1">
              <a:lumMod val="20000"/>
              <a:lumOff val="80000"/>
            </a:schemeClr>
          </a:solidFill>
        </p:spPr>
        <p:txBody>
          <a:bodyPr>
            <a:normAutofit lnSpcReduction="10000"/>
          </a:bodyPr>
          <a:lstStyle/>
          <a:p>
            <a:pPr marL="0" indent="0" algn="ctr">
              <a:buNone/>
            </a:pPr>
            <a:r>
              <a:rPr lang="en-US" sz="4400" b="1" dirty="0" smtClean="0">
                <a:solidFill>
                  <a:srgbClr val="FF0000"/>
                </a:solidFill>
              </a:rPr>
              <a:t>Is your mind renewed in Christ resulting in you living a </a:t>
            </a:r>
            <a:r>
              <a:rPr lang="en-US" sz="4400" b="1" u="sng" dirty="0" smtClean="0">
                <a:solidFill>
                  <a:srgbClr val="FF0000"/>
                </a:solidFill>
              </a:rPr>
              <a:t>transformed</a:t>
            </a:r>
            <a:r>
              <a:rPr lang="en-US" sz="4400" b="1" dirty="0" smtClean="0">
                <a:solidFill>
                  <a:srgbClr val="FF0000"/>
                </a:solidFill>
              </a:rPr>
              <a:t> life?</a:t>
            </a:r>
            <a:endParaRPr lang="en-US" sz="4400" b="1" dirty="0">
              <a:solidFill>
                <a:srgbClr val="FF0000"/>
              </a:solidFill>
            </a:endParaRPr>
          </a:p>
        </p:txBody>
      </p:sp>
    </p:spTree>
    <p:extLst>
      <p:ext uri="{BB962C8B-B14F-4D97-AF65-F5344CB8AC3E}">
        <p14:creationId xmlns:p14="http://schemas.microsoft.com/office/powerpoint/2010/main" val="3052769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3000" fill="hold"/>
                                        <p:tgtEl>
                                          <p:spTgt spid="5">
                                            <p:bg/>
                                          </p:spTgt>
                                        </p:tgtEl>
                                        <p:attrNameLst>
                                          <p:attrName>ppt_w</p:attrName>
                                        </p:attrNameLst>
                                      </p:cBhvr>
                                      <p:tavLst>
                                        <p:tav tm="0">
                                          <p:val>
                                            <p:fltVal val="0"/>
                                          </p:val>
                                        </p:tav>
                                        <p:tav tm="100000">
                                          <p:val>
                                            <p:strVal val="#ppt_w"/>
                                          </p:val>
                                        </p:tav>
                                      </p:tavLst>
                                    </p:anim>
                                    <p:anim calcmode="lin" valueType="num">
                                      <p:cBhvr>
                                        <p:cTn id="8" dur="3000" fill="hold"/>
                                        <p:tgtEl>
                                          <p:spTgt spid="5">
                                            <p:bg/>
                                          </p:spTgt>
                                        </p:tgtEl>
                                        <p:attrNameLst>
                                          <p:attrName>ppt_h</p:attrName>
                                        </p:attrNameLst>
                                      </p:cBhvr>
                                      <p:tavLst>
                                        <p:tav tm="0">
                                          <p:val>
                                            <p:fltVal val="0"/>
                                          </p:val>
                                        </p:tav>
                                        <p:tav tm="100000">
                                          <p:val>
                                            <p:strVal val="#ppt_h"/>
                                          </p:val>
                                        </p:tav>
                                      </p:tavLst>
                                    </p:anim>
                                    <p:animEffect transition="in" filter="fade">
                                      <p:cBhvr>
                                        <p:cTn id="9" dur="3000"/>
                                        <p:tgtEl>
                                          <p:spTgt spid="5">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3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3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b="1" i="1" dirty="0" smtClean="0"/>
              <a:t>Present Your Body a Living Sacrifice</a:t>
            </a:r>
            <a:endParaRPr lang="en-US" b="1" i="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21</a:t>
            </a:fld>
            <a:endParaRPr lang="en-US"/>
          </a:p>
        </p:txBody>
      </p:sp>
      <p:sp>
        <p:nvSpPr>
          <p:cNvPr id="5" name="Content Placeholder 4"/>
          <p:cNvSpPr>
            <a:spLocks noGrp="1"/>
          </p:cNvSpPr>
          <p:nvPr>
            <p:ph sz="quarter" idx="1"/>
          </p:nvPr>
        </p:nvSpPr>
        <p:spPr>
          <a:xfrm>
            <a:off x="914400" y="1447800"/>
            <a:ext cx="8077200" cy="4572000"/>
          </a:xfrm>
        </p:spPr>
        <p:txBody>
          <a:bodyPr/>
          <a:lstStyle/>
          <a:p>
            <a:r>
              <a:rPr lang="en-US" b="1" dirty="0" smtClean="0"/>
              <a:t>As contrasted with sacrifices of the Old Law</a:t>
            </a:r>
          </a:p>
          <a:p>
            <a:pPr lvl="1"/>
            <a:r>
              <a:rPr lang="en-US" dirty="0" smtClean="0"/>
              <a:t>Our Body vs. Animal sacrifices - vs. 1</a:t>
            </a:r>
          </a:p>
          <a:p>
            <a:pPr lvl="1"/>
            <a:r>
              <a:rPr lang="en-US" dirty="0" smtClean="0"/>
              <a:t>Holy, Acceptable vs. Best of the flock - Without spot or blemish</a:t>
            </a:r>
          </a:p>
          <a:p>
            <a:pPr lvl="2"/>
            <a:r>
              <a:rPr lang="en-US" b="1" u="sng" dirty="0" smtClean="0"/>
              <a:t>Christians</a:t>
            </a:r>
            <a:r>
              <a:rPr lang="en-US" dirty="0" smtClean="0"/>
              <a:t> - </a:t>
            </a:r>
            <a:r>
              <a:rPr lang="en-US" b="1" i="1" dirty="0" smtClean="0"/>
              <a:t>“Without spot and blameless”  - </a:t>
            </a:r>
            <a:r>
              <a:rPr lang="en-US" dirty="0" smtClean="0"/>
              <a:t>2 Peter 3:14 </a:t>
            </a:r>
          </a:p>
          <a:p>
            <a:pPr lvl="3"/>
            <a:r>
              <a:rPr lang="en-US" dirty="0" smtClean="0"/>
              <a:t>Purchased by the blood of Christ - 1 Peter 1:18-19</a:t>
            </a:r>
          </a:p>
          <a:p>
            <a:pPr lvl="2"/>
            <a:r>
              <a:rPr lang="en-US" b="1" dirty="0" smtClean="0"/>
              <a:t>Animals offered for Sacrifice </a:t>
            </a:r>
            <a:r>
              <a:rPr lang="en-US" dirty="0" smtClean="0"/>
              <a:t>- </a:t>
            </a:r>
            <a:r>
              <a:rPr lang="en-US" b="1" i="1" dirty="0" smtClean="0"/>
              <a:t>“</a:t>
            </a:r>
            <a:r>
              <a:rPr lang="en-US" b="1" i="1" dirty="0"/>
              <a:t>O</a:t>
            </a:r>
            <a:r>
              <a:rPr lang="en-US" b="1" i="1" dirty="0" smtClean="0"/>
              <a:t>f the first year without spot” </a:t>
            </a:r>
          </a:p>
          <a:p>
            <a:pPr lvl="3"/>
            <a:r>
              <a:rPr lang="en-US" dirty="0" smtClean="0"/>
              <a:t>Numbers 28:3, 9, 11; 29:17</a:t>
            </a:r>
          </a:p>
          <a:p>
            <a:pPr marL="502920" indent="-457200"/>
            <a:r>
              <a:rPr lang="en-US" dirty="0" smtClean="0"/>
              <a:t>The Lord demands and expects our best</a:t>
            </a:r>
          </a:p>
          <a:p>
            <a:pPr marL="777240" lvl="1" indent="-457200"/>
            <a:r>
              <a:rPr lang="en-US" b="1" i="1" dirty="0" smtClean="0"/>
              <a:t>“Not </a:t>
            </a:r>
            <a:r>
              <a:rPr lang="en-US" b="1" i="1" dirty="0"/>
              <a:t>lagging in diligence, fervent in spirit, serving the </a:t>
            </a:r>
            <a:r>
              <a:rPr lang="en-US" b="1" i="1" dirty="0" smtClean="0"/>
              <a:t>Lord” - </a:t>
            </a:r>
            <a:r>
              <a:rPr lang="en-US" dirty="0" smtClean="0"/>
              <a:t>Romans 12:11</a:t>
            </a:r>
          </a:p>
          <a:p>
            <a:pPr marL="777240" lvl="1" indent="-457200"/>
            <a:r>
              <a:rPr lang="en-US" b="1" i="1" dirty="0" smtClean="0"/>
              <a:t>“Be ye Holy…” </a:t>
            </a:r>
            <a:r>
              <a:rPr lang="en-US" dirty="0" smtClean="0"/>
              <a:t>- 1 Peter 1:15, 16</a:t>
            </a:r>
            <a:endParaRPr lang="en-US" dirty="0"/>
          </a:p>
        </p:txBody>
      </p:sp>
    </p:spTree>
    <p:extLst>
      <p:ext uri="{BB962C8B-B14F-4D97-AF65-F5344CB8AC3E}">
        <p14:creationId xmlns:p14="http://schemas.microsoft.com/office/powerpoint/2010/main" val="3891009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2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2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25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25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25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25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25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25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125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125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3</a:t>
            </a:fld>
            <a:endParaRPr lang="en-US"/>
          </a:p>
        </p:txBody>
      </p:sp>
      <p:sp>
        <p:nvSpPr>
          <p:cNvPr id="5" name="Content Placeholder 4"/>
          <p:cNvSpPr>
            <a:spLocks noGrp="1"/>
          </p:cNvSpPr>
          <p:nvPr>
            <p:ph sz="quarter" idx="1"/>
          </p:nvPr>
        </p:nvSpPr>
        <p:spPr/>
        <p:txBody>
          <a:bodyPr/>
          <a:lstStyle/>
          <a:p>
            <a:r>
              <a:rPr lang="en-US" dirty="0" smtClean="0"/>
              <a:t>Christians must be wholly committed to God!</a:t>
            </a:r>
          </a:p>
          <a:p>
            <a:r>
              <a:rPr lang="en-US" dirty="0" smtClean="0"/>
              <a:t>Some are not…</a:t>
            </a:r>
          </a:p>
          <a:p>
            <a:pPr lvl="1"/>
            <a:r>
              <a:rPr lang="en-US" dirty="0" smtClean="0"/>
              <a:t>These often display the </a:t>
            </a:r>
            <a:r>
              <a:rPr lang="en-US" i="1" dirty="0" smtClean="0"/>
              <a:t>“do I have to…”  </a:t>
            </a:r>
            <a:r>
              <a:rPr lang="en-US" dirty="0" smtClean="0"/>
              <a:t>mindset</a:t>
            </a:r>
          </a:p>
          <a:p>
            <a:r>
              <a:rPr lang="en-US" dirty="0" smtClean="0"/>
              <a:t>Why…..?</a:t>
            </a:r>
          </a:p>
          <a:p>
            <a:pPr lvl="1"/>
            <a:r>
              <a:rPr lang="en-US" dirty="0" smtClean="0"/>
              <a:t>Because they are not </a:t>
            </a:r>
            <a:r>
              <a:rPr lang="en-US" b="1" i="1" dirty="0" smtClean="0"/>
              <a:t>“transformed”</a:t>
            </a:r>
          </a:p>
          <a:p>
            <a:pPr lvl="1"/>
            <a:r>
              <a:rPr lang="en-US" dirty="0" smtClean="0"/>
              <a:t>They are not totally committed to God</a:t>
            </a:r>
          </a:p>
          <a:p>
            <a:pPr lvl="2"/>
            <a:r>
              <a:rPr lang="en-US" dirty="0" smtClean="0"/>
              <a:t>Have too “much of the world in them to enjoy being a Christian”</a:t>
            </a:r>
          </a:p>
          <a:p>
            <a:pPr lvl="2"/>
            <a:r>
              <a:rPr lang="en-US" dirty="0" smtClean="0"/>
              <a:t>Have “too much of the gospel in them to engage in worldliness without the pain of conscience”</a:t>
            </a:r>
          </a:p>
          <a:p>
            <a:r>
              <a:rPr lang="en-US" dirty="0" smtClean="0"/>
              <a:t>Paul exhorts us to be </a:t>
            </a:r>
            <a:r>
              <a:rPr lang="en-US" b="1" i="1" dirty="0" smtClean="0"/>
              <a:t>“transformed”</a:t>
            </a:r>
            <a:endParaRPr lang="en-US" b="1" i="1" dirty="0"/>
          </a:p>
          <a:p>
            <a:endParaRPr lang="en-US" b="1" i="1" dirty="0"/>
          </a:p>
        </p:txBody>
      </p:sp>
    </p:spTree>
    <p:extLst>
      <p:ext uri="{BB962C8B-B14F-4D97-AF65-F5344CB8AC3E}">
        <p14:creationId xmlns:p14="http://schemas.microsoft.com/office/powerpoint/2010/main" val="537397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2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2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25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25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25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25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25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25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125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 be “transformed”</a:t>
            </a:r>
            <a:endParaRPr lang="en-US" b="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4</a:t>
            </a:fld>
            <a:endParaRPr lang="en-US"/>
          </a:p>
        </p:txBody>
      </p:sp>
      <p:sp>
        <p:nvSpPr>
          <p:cNvPr id="5" name="Content Placeholder 4"/>
          <p:cNvSpPr>
            <a:spLocks noGrp="1"/>
          </p:cNvSpPr>
          <p:nvPr>
            <p:ph sz="quarter" idx="1"/>
          </p:nvPr>
        </p:nvSpPr>
        <p:spPr>
          <a:xfrm>
            <a:off x="914400" y="1447800"/>
            <a:ext cx="8001000" cy="4953000"/>
          </a:xfrm>
        </p:spPr>
        <p:txBody>
          <a:bodyPr>
            <a:normAutofit fontScale="85000" lnSpcReduction="10000"/>
          </a:bodyPr>
          <a:lstStyle/>
          <a:p>
            <a:r>
              <a:rPr lang="en-US" sz="3600" b="1" dirty="0" smtClean="0"/>
              <a:t>Involves a change of form </a:t>
            </a:r>
          </a:p>
          <a:p>
            <a:r>
              <a:rPr lang="en-US" sz="3600" i="1" dirty="0" smtClean="0"/>
              <a:t>“Transformed”</a:t>
            </a:r>
            <a:r>
              <a:rPr lang="en-US" sz="3600" dirty="0" smtClean="0"/>
              <a:t> from the Greek word…</a:t>
            </a:r>
          </a:p>
          <a:p>
            <a:pPr lvl="1"/>
            <a:r>
              <a:rPr lang="en-US" sz="3600" b="1" i="1" dirty="0" smtClean="0"/>
              <a:t>“</a:t>
            </a:r>
            <a:r>
              <a:rPr lang="en-US" sz="3600" b="1" i="1" dirty="0" err="1" smtClean="0"/>
              <a:t>metamorphoo</a:t>
            </a:r>
            <a:r>
              <a:rPr lang="en-US" sz="3600" b="1" i="1" dirty="0" smtClean="0"/>
              <a:t>” </a:t>
            </a:r>
          </a:p>
          <a:p>
            <a:pPr lvl="2"/>
            <a:r>
              <a:rPr lang="en-US" sz="3000" dirty="0" smtClean="0"/>
              <a:t>To </a:t>
            </a:r>
            <a:r>
              <a:rPr lang="en-US" sz="3000" b="1" dirty="0" smtClean="0"/>
              <a:t>transfigure </a:t>
            </a:r>
            <a:r>
              <a:rPr lang="en-US" sz="3000" dirty="0" smtClean="0"/>
              <a:t>or under go a Metamorphosis</a:t>
            </a:r>
          </a:p>
          <a:p>
            <a:pPr lvl="1"/>
            <a:r>
              <a:rPr lang="en-US" sz="3400" b="1" i="1" dirty="0" smtClean="0"/>
              <a:t>Transfigure - </a:t>
            </a:r>
            <a:r>
              <a:rPr lang="en-US" sz="3600" b="1" i="1" dirty="0" smtClean="0"/>
              <a:t>“to </a:t>
            </a:r>
            <a:r>
              <a:rPr lang="en-US" sz="3600" b="1" i="1" dirty="0"/>
              <a:t>change into another </a:t>
            </a:r>
            <a:r>
              <a:rPr lang="en-US" sz="3600" b="1" i="1" dirty="0" smtClean="0"/>
              <a:t>form (b</a:t>
            </a:r>
            <a:r>
              <a:rPr lang="en-US" sz="3600" b="1" i="1" dirty="0"/>
              <a:t>) of believers, Rom. 12:2, "be ye transformed," the obligation being to undergo a complete change which, under the power of God, will find expression in character and conduct; </a:t>
            </a:r>
            <a:r>
              <a:rPr lang="en-US" sz="3600" b="1" i="1" dirty="0" err="1"/>
              <a:t>morphe</a:t>
            </a:r>
            <a:r>
              <a:rPr lang="en-US" sz="3600" b="1" i="1" dirty="0"/>
              <a:t> lays stress on the inward change, schema </a:t>
            </a:r>
            <a:r>
              <a:rPr lang="en-US" sz="3600" b="1" i="1" dirty="0" smtClean="0"/>
              <a:t>lays </a:t>
            </a:r>
            <a:r>
              <a:rPr lang="en-US" sz="3600" b="1" i="1" dirty="0"/>
              <a:t>stress on the </a:t>
            </a:r>
            <a:r>
              <a:rPr lang="en-US" sz="3600" b="1" i="1" dirty="0" smtClean="0"/>
              <a:t>outward”</a:t>
            </a:r>
            <a:r>
              <a:rPr lang="en-US" sz="3600" b="1" dirty="0" smtClean="0"/>
              <a:t> </a:t>
            </a:r>
            <a:r>
              <a:rPr lang="en-US" sz="3600" b="1" i="1" dirty="0" smtClean="0"/>
              <a:t>- Vine</a:t>
            </a:r>
            <a:endParaRPr lang="en-US" sz="3400" b="1" i="1" dirty="0"/>
          </a:p>
        </p:txBody>
      </p:sp>
    </p:spTree>
    <p:extLst>
      <p:ext uri="{BB962C8B-B14F-4D97-AF65-F5344CB8AC3E}">
        <p14:creationId xmlns:p14="http://schemas.microsoft.com/office/powerpoint/2010/main" val="3215743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2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2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25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25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2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Image result for complete metamorphosis butterf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535631"/>
            <a:ext cx="2699657" cy="1574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Metamorphosis</a:t>
            </a:r>
            <a:endParaRPr lang="en-US" b="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5</a:t>
            </a:fld>
            <a:endParaRPr lang="en-US"/>
          </a:p>
        </p:txBody>
      </p:sp>
      <p:sp>
        <p:nvSpPr>
          <p:cNvPr id="5" name="Content Placeholder 4"/>
          <p:cNvSpPr>
            <a:spLocks noGrp="1"/>
          </p:cNvSpPr>
          <p:nvPr>
            <p:ph sz="quarter" idx="1"/>
          </p:nvPr>
        </p:nvSpPr>
        <p:spPr>
          <a:xfrm>
            <a:off x="685800" y="1447800"/>
            <a:ext cx="4648200" cy="4572000"/>
          </a:xfrm>
          <a:solidFill>
            <a:schemeClr val="accent1">
              <a:lumMod val="20000"/>
              <a:lumOff val="80000"/>
            </a:schemeClr>
          </a:solidFill>
        </p:spPr>
        <p:txBody>
          <a:bodyPr>
            <a:normAutofit fontScale="92500" lnSpcReduction="20000"/>
          </a:bodyPr>
          <a:lstStyle/>
          <a:p>
            <a:pPr marL="0" indent="0" algn="ctr">
              <a:buNone/>
            </a:pPr>
            <a:r>
              <a:rPr lang="en-US" sz="3000" b="1" dirty="0" smtClean="0"/>
              <a:t>Change Form</a:t>
            </a:r>
          </a:p>
          <a:p>
            <a:pPr marL="0" indent="0" algn="ctr">
              <a:buNone/>
            </a:pPr>
            <a:endParaRPr lang="en-US" dirty="0" smtClean="0"/>
          </a:p>
          <a:p>
            <a:pPr marL="0" indent="0" algn="ctr">
              <a:buNone/>
            </a:pPr>
            <a:endParaRPr lang="en-US" dirty="0" smtClean="0"/>
          </a:p>
          <a:p>
            <a:pPr marL="0" indent="0" algn="ctr">
              <a:buNone/>
            </a:pPr>
            <a:endParaRPr lang="en-US" dirty="0" smtClean="0"/>
          </a:p>
          <a:p>
            <a:pPr marL="0" indent="0" algn="ctr">
              <a:buNone/>
            </a:pPr>
            <a:r>
              <a:rPr lang="en-US" sz="3000" b="1" i="1" dirty="0" smtClean="0"/>
              <a:t>“Transfigured</a:t>
            </a:r>
            <a:r>
              <a:rPr lang="en-US" b="1" i="1" dirty="0" smtClean="0"/>
              <a:t>”</a:t>
            </a:r>
          </a:p>
          <a:p>
            <a:pPr marL="0" indent="0" algn="ctr">
              <a:buNone/>
            </a:pPr>
            <a:r>
              <a:rPr lang="en-US" sz="2200" dirty="0" smtClean="0"/>
              <a:t>Matthew 17:1-5</a:t>
            </a:r>
          </a:p>
          <a:p>
            <a:pPr marL="594360" lvl="2" indent="0">
              <a:buNone/>
            </a:pPr>
            <a:r>
              <a:rPr lang="en-US" b="1" i="1" dirty="0" smtClean="0"/>
              <a:t>“and He was transfigured (</a:t>
            </a:r>
            <a:r>
              <a:rPr lang="en-US" b="1" i="1" dirty="0" err="1" smtClean="0"/>
              <a:t>metamorphoo</a:t>
            </a:r>
            <a:r>
              <a:rPr lang="en-US" b="1" i="1" dirty="0" smtClean="0"/>
              <a:t>) before them. His face shone like the sun, and His clothes became as white as the light” - vs. 2</a:t>
            </a:r>
          </a:p>
          <a:p>
            <a:pPr lvl="2" algn="ctr"/>
            <a:endParaRPr lang="en-US" b="1" i="1" dirty="0" smtClean="0"/>
          </a:p>
          <a:p>
            <a:pPr lvl="2" algn="ctr"/>
            <a:endParaRPr lang="en-US" b="1" i="1" dirty="0" smtClean="0"/>
          </a:p>
          <a:p>
            <a:pPr lvl="2" algn="ctr"/>
            <a:endParaRPr lang="en-US" b="1" i="1" dirty="0" smtClean="0"/>
          </a:p>
          <a:p>
            <a:pPr marL="0" indent="0" algn="ctr">
              <a:buNone/>
            </a:pPr>
            <a:r>
              <a:rPr lang="en-US" sz="3000" b="1" i="1" dirty="0" smtClean="0"/>
              <a:t>“METAMORPHOO” </a:t>
            </a:r>
          </a:p>
          <a:p>
            <a:pPr lvl="1"/>
            <a:endParaRPr lang="en-US" b="1" i="1" dirty="0" smtClean="0"/>
          </a:p>
          <a:p>
            <a:pPr lvl="1"/>
            <a:endParaRPr lang="en-US" b="1" i="1" dirty="0"/>
          </a:p>
        </p:txBody>
      </p:sp>
      <p:pic>
        <p:nvPicPr>
          <p:cNvPr id="6" name="Picture 4" descr="Related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1118738"/>
            <a:ext cx="2286000" cy="1716292"/>
          </a:xfrm>
          <a:prstGeom prst="rect">
            <a:avLst/>
          </a:prstGeom>
          <a:noFill/>
          <a:extLst>
            <a:ext uri="{909E8E84-426E-40DD-AFC4-6F175D3DCCD1}">
              <a14:hiddenFill xmlns:a14="http://schemas.microsoft.com/office/drawing/2010/main">
                <a:solidFill>
                  <a:srgbClr val="FFFFFF"/>
                </a:solidFill>
              </a14:hiddenFill>
            </a:ext>
          </a:extLst>
        </p:spPr>
      </p:pic>
      <p:sp>
        <p:nvSpPr>
          <p:cNvPr id="11" name="Down Arrow 10"/>
          <p:cNvSpPr/>
          <p:nvPr/>
        </p:nvSpPr>
        <p:spPr>
          <a:xfrm>
            <a:off x="2619553" y="1985510"/>
            <a:ext cx="582283" cy="838200"/>
          </a:xfrm>
          <a:prstGeom prst="downArrow">
            <a:avLst>
              <a:gd name="adj1" fmla="val 50000"/>
              <a:gd name="adj2" fmla="val 556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2590799" y="4665452"/>
            <a:ext cx="582283" cy="838200"/>
          </a:xfrm>
          <a:prstGeom prst="downArrow">
            <a:avLst>
              <a:gd name="adj1" fmla="val 50000"/>
              <a:gd name="adj2" fmla="val 556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ular Callout 15"/>
          <p:cNvSpPr/>
          <p:nvPr/>
        </p:nvSpPr>
        <p:spPr>
          <a:xfrm>
            <a:off x="4686300" y="1454992"/>
            <a:ext cx="4152900" cy="2472190"/>
          </a:xfrm>
          <a:prstGeom prst="wedgeRectCallout">
            <a:avLst>
              <a:gd name="adj1" fmla="val -83636"/>
              <a:gd name="adj2" fmla="val 11579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“to transform (literally or figuratively, "metamorphose"):-change, transfigure, transform” - </a:t>
            </a:r>
            <a:r>
              <a:rPr lang="en-US" sz="3200" b="1" i="1" dirty="0"/>
              <a:t>Strong</a:t>
            </a:r>
          </a:p>
        </p:txBody>
      </p:sp>
    </p:spTree>
    <p:extLst>
      <p:ext uri="{BB962C8B-B14F-4D97-AF65-F5344CB8AC3E}">
        <p14:creationId xmlns:p14="http://schemas.microsoft.com/office/powerpoint/2010/main" val="1882363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randombar(horizontal)">
                                      <p:cBhvr>
                                        <p:cTn id="7" dur="125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25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12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125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1250"/>
                                        <p:tgtEl>
                                          <p:spTgt spid="5">
                                            <p:txEl>
                                              <p:pRg st="5" end="5"/>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wipe(up)">
                                      <p:cBhvr>
                                        <p:cTn id="30" dur="1250"/>
                                        <p:tgtEl>
                                          <p:spTgt spid="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up)">
                                      <p:cBhvr>
                                        <p:cTn id="35" dur="125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animEffect transition="in" filter="fade">
                                      <p:cBhvr>
                                        <p:cTn id="40" dur="1250"/>
                                        <p:tgtEl>
                                          <p:spTgt spid="5">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10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16"/>
                                        </p:tgtEl>
                                      </p:cBhvr>
                                    </p:animEffect>
                                    <p:set>
                                      <p:cBhvr>
                                        <p:cTn id="50" dur="1" fill="hold">
                                          <p:stCondLst>
                                            <p:cond delay="499"/>
                                          </p:stCondLst>
                                        </p:cTn>
                                        <p:tgtEl>
                                          <p:spTgt spid="1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250"/>
                                        <p:tgtEl>
                                          <p:spTgt spid="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11" grpId="0" animBg="1"/>
      <p:bldP spid="15" grpId="0" animBg="1"/>
      <p:bldP spid="16" grpId="0" animBg="1"/>
      <p:bldP spid="1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r>
              <a:rPr lang="en-US" b="1" dirty="0" smtClean="0"/>
              <a:t>Becoming a Christian</a:t>
            </a:r>
            <a:endParaRPr lang="en-US" b="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6</a:t>
            </a:fld>
            <a:endParaRPr lang="en-US"/>
          </a:p>
        </p:txBody>
      </p:sp>
      <p:sp>
        <p:nvSpPr>
          <p:cNvPr id="6" name="TextBox 5"/>
          <p:cNvSpPr txBox="1"/>
          <p:nvPr/>
        </p:nvSpPr>
        <p:spPr>
          <a:xfrm>
            <a:off x="396818" y="1991818"/>
            <a:ext cx="2819400" cy="2062103"/>
          </a:xfrm>
          <a:prstGeom prst="rect">
            <a:avLst/>
          </a:prstGeom>
          <a:solidFill>
            <a:schemeClr val="accent1">
              <a:lumMod val="20000"/>
              <a:lumOff val="80000"/>
            </a:schemeClr>
          </a:solidFill>
        </p:spPr>
        <p:txBody>
          <a:bodyPr wrap="square" rtlCol="0">
            <a:spAutoFit/>
          </a:bodyPr>
          <a:lstStyle/>
          <a:p>
            <a:pPr algn="ctr"/>
            <a:r>
              <a:rPr lang="en-US" sz="2800" b="1" dirty="0" smtClean="0"/>
              <a:t>Obey the Gospel</a:t>
            </a:r>
          </a:p>
          <a:p>
            <a:pPr marL="285750" indent="-285750">
              <a:buFont typeface="Arial" panose="020B0604020202020204" pitchFamily="34" charset="0"/>
              <a:buChar char="•"/>
            </a:pPr>
            <a:r>
              <a:rPr lang="en-US" sz="2000" b="1" dirty="0" smtClean="0"/>
              <a:t>Hear</a:t>
            </a:r>
            <a:r>
              <a:rPr lang="en-US" sz="2000" dirty="0" smtClean="0"/>
              <a:t> - Romans 10:14</a:t>
            </a:r>
          </a:p>
          <a:p>
            <a:pPr marL="285750" indent="-285750">
              <a:buFont typeface="Arial" panose="020B0604020202020204" pitchFamily="34" charset="0"/>
              <a:buChar char="•"/>
            </a:pPr>
            <a:r>
              <a:rPr lang="en-US" sz="2000" b="1" dirty="0" smtClean="0"/>
              <a:t>Believe</a:t>
            </a:r>
            <a:r>
              <a:rPr lang="en-US" sz="2000" dirty="0" smtClean="0"/>
              <a:t> - Romans 10:10</a:t>
            </a:r>
          </a:p>
          <a:p>
            <a:pPr marL="285750" indent="-285750">
              <a:buFont typeface="Arial" panose="020B0604020202020204" pitchFamily="34" charset="0"/>
              <a:buChar char="•"/>
            </a:pPr>
            <a:r>
              <a:rPr lang="en-US" sz="2000" b="1" dirty="0" smtClean="0"/>
              <a:t>Confess</a:t>
            </a:r>
            <a:r>
              <a:rPr lang="en-US" sz="2000" dirty="0" smtClean="0"/>
              <a:t> - Romans 10:9</a:t>
            </a:r>
          </a:p>
          <a:p>
            <a:pPr marL="285750" indent="-285750">
              <a:buFont typeface="Arial" panose="020B0604020202020204" pitchFamily="34" charset="0"/>
              <a:buChar char="•"/>
            </a:pPr>
            <a:r>
              <a:rPr lang="en-US" sz="2000" b="1" dirty="0" smtClean="0"/>
              <a:t>Repent</a:t>
            </a:r>
            <a:r>
              <a:rPr lang="en-US" sz="2000" dirty="0" smtClean="0"/>
              <a:t> - Acts 2:38</a:t>
            </a:r>
          </a:p>
          <a:p>
            <a:pPr marL="285750" indent="-285750">
              <a:buFont typeface="Arial" panose="020B0604020202020204" pitchFamily="34" charset="0"/>
              <a:buChar char="•"/>
            </a:pPr>
            <a:r>
              <a:rPr lang="en-US" sz="2000" b="1" dirty="0" smtClean="0"/>
              <a:t>Baptized</a:t>
            </a:r>
            <a:r>
              <a:rPr lang="en-US" sz="2000" dirty="0" smtClean="0"/>
              <a:t> - Matt. 28:1</a:t>
            </a:r>
            <a:r>
              <a:rPr lang="en-US" dirty="0" smtClean="0"/>
              <a:t>9</a:t>
            </a:r>
          </a:p>
        </p:txBody>
      </p:sp>
      <p:sp>
        <p:nvSpPr>
          <p:cNvPr id="7" name="TextBox 6"/>
          <p:cNvSpPr txBox="1"/>
          <p:nvPr/>
        </p:nvSpPr>
        <p:spPr>
          <a:xfrm>
            <a:off x="4055857" y="2103956"/>
            <a:ext cx="1676400" cy="1692771"/>
          </a:xfrm>
          <a:prstGeom prst="rect">
            <a:avLst/>
          </a:prstGeom>
          <a:solidFill>
            <a:schemeClr val="accent1">
              <a:lumMod val="20000"/>
              <a:lumOff val="80000"/>
            </a:schemeClr>
          </a:solidFill>
        </p:spPr>
        <p:txBody>
          <a:bodyPr wrap="square" rtlCol="0">
            <a:spAutoFit/>
          </a:bodyPr>
          <a:lstStyle/>
          <a:p>
            <a:pPr algn="ctr"/>
            <a:r>
              <a:rPr lang="en-US" sz="2800" b="1" dirty="0" smtClean="0"/>
              <a:t>Christian, a Disciple of Christ</a:t>
            </a:r>
          </a:p>
          <a:p>
            <a:pPr algn="ctr"/>
            <a:r>
              <a:rPr lang="en-US" sz="2000" dirty="0" smtClean="0"/>
              <a:t>Acts 11:26</a:t>
            </a:r>
            <a:endParaRPr lang="en-US" sz="2000" dirty="0"/>
          </a:p>
        </p:txBody>
      </p:sp>
      <p:sp>
        <p:nvSpPr>
          <p:cNvPr id="8" name="TextBox 7"/>
          <p:cNvSpPr txBox="1"/>
          <p:nvPr/>
        </p:nvSpPr>
        <p:spPr>
          <a:xfrm>
            <a:off x="6597764" y="2553076"/>
            <a:ext cx="2362200" cy="830997"/>
          </a:xfrm>
          <a:prstGeom prst="rect">
            <a:avLst/>
          </a:prstGeom>
          <a:solidFill>
            <a:schemeClr val="accent1">
              <a:lumMod val="20000"/>
              <a:lumOff val="80000"/>
            </a:schemeClr>
          </a:solidFill>
        </p:spPr>
        <p:txBody>
          <a:bodyPr wrap="square" rtlCol="0">
            <a:spAutoFit/>
          </a:bodyPr>
          <a:lstStyle/>
          <a:p>
            <a:pPr algn="ctr"/>
            <a:r>
              <a:rPr lang="en-US" sz="2800" b="1" i="1" dirty="0" smtClean="0"/>
              <a:t>“Transformed”</a:t>
            </a:r>
          </a:p>
          <a:p>
            <a:pPr algn="ctr"/>
            <a:r>
              <a:rPr lang="en-US" sz="2000" dirty="0" smtClean="0"/>
              <a:t>Colossians 3:8-10</a:t>
            </a:r>
            <a:endParaRPr lang="en-US" sz="2000" dirty="0"/>
          </a:p>
        </p:txBody>
      </p:sp>
      <p:sp>
        <p:nvSpPr>
          <p:cNvPr id="9" name="Down Arrow 8"/>
          <p:cNvSpPr/>
          <p:nvPr/>
        </p:nvSpPr>
        <p:spPr>
          <a:xfrm rot="16200000">
            <a:off x="3365021" y="2608421"/>
            <a:ext cx="582283" cy="685801"/>
          </a:xfrm>
          <a:prstGeom prst="downArrow">
            <a:avLst>
              <a:gd name="adj1" fmla="val 50000"/>
              <a:gd name="adj2" fmla="val 556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16200000">
            <a:off x="5893280" y="2615264"/>
            <a:ext cx="582283" cy="685801"/>
          </a:xfrm>
          <a:prstGeom prst="downArrow">
            <a:avLst>
              <a:gd name="adj1" fmla="val 50000"/>
              <a:gd name="adj2" fmla="val 556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7245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1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125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 </a:t>
            </a:r>
            <a:r>
              <a:rPr lang="en-US" b="1" i="1" dirty="0" smtClean="0"/>
              <a:t>“Transformed” </a:t>
            </a:r>
            <a:r>
              <a:rPr lang="en-US" b="1" dirty="0" smtClean="0"/>
              <a:t>by…</a:t>
            </a:r>
            <a:endParaRPr lang="en-US" b="1"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7</a:t>
            </a:fld>
            <a:endParaRPr lang="en-US"/>
          </a:p>
        </p:txBody>
      </p:sp>
      <p:sp>
        <p:nvSpPr>
          <p:cNvPr id="5" name="Content Placeholder 4"/>
          <p:cNvSpPr>
            <a:spLocks noGrp="1"/>
          </p:cNvSpPr>
          <p:nvPr>
            <p:ph sz="quarter" idx="1"/>
          </p:nvPr>
        </p:nvSpPr>
        <p:spPr>
          <a:xfrm>
            <a:off x="914400" y="1447800"/>
            <a:ext cx="8077200" cy="4572000"/>
          </a:xfrm>
        </p:spPr>
        <p:txBody>
          <a:bodyPr/>
          <a:lstStyle/>
          <a:p>
            <a:r>
              <a:rPr lang="en-US" b="1" dirty="0" smtClean="0"/>
              <a:t>Beholding the glory of the Lord - 2 Corinthians 3:18</a:t>
            </a:r>
          </a:p>
          <a:p>
            <a:pPr lvl="1"/>
            <a:r>
              <a:rPr lang="en-US" dirty="0" smtClean="0"/>
              <a:t>Who is </a:t>
            </a:r>
            <a:r>
              <a:rPr lang="en-US" b="1" i="1" dirty="0" smtClean="0"/>
              <a:t>“full of grace and truth”- </a:t>
            </a:r>
            <a:r>
              <a:rPr lang="en-US" dirty="0" smtClean="0"/>
              <a:t>John 1:14, 17</a:t>
            </a:r>
          </a:p>
          <a:p>
            <a:pPr lvl="1"/>
            <a:r>
              <a:rPr lang="en-US" dirty="0" smtClean="0"/>
              <a:t>Seek the praise of His glory - Ephesians 1:1-20 (Esp. vss. 6, 14, 18)</a:t>
            </a:r>
          </a:p>
          <a:p>
            <a:pPr lvl="1"/>
            <a:r>
              <a:rPr lang="en-US" dirty="0" smtClean="0"/>
              <a:t>Change into the image of Christ - Colossians 3:10</a:t>
            </a:r>
          </a:p>
          <a:p>
            <a:pPr lvl="1"/>
            <a:endParaRPr lang="en-US" b="1" i="1" dirty="0"/>
          </a:p>
        </p:txBody>
      </p:sp>
      <p:sp>
        <p:nvSpPr>
          <p:cNvPr id="7" name="Rectangular Callout 6"/>
          <p:cNvSpPr/>
          <p:nvPr/>
        </p:nvSpPr>
        <p:spPr>
          <a:xfrm>
            <a:off x="1066800" y="2362200"/>
            <a:ext cx="4038600" cy="2286000"/>
          </a:xfrm>
          <a:prstGeom prst="wedgeRectCallout">
            <a:avLst>
              <a:gd name="adj1" fmla="val 72557"/>
              <a:gd name="adj2" fmla="val -7884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But we all, with open face beholding as in a glass the glory of the Lord, are changed into the same image from glory to glory, even as by the Spirit of the Lord</a:t>
            </a:r>
          </a:p>
        </p:txBody>
      </p:sp>
      <p:sp>
        <p:nvSpPr>
          <p:cNvPr id="8" name="Rectangular Callout 7"/>
          <p:cNvSpPr/>
          <p:nvPr/>
        </p:nvSpPr>
        <p:spPr>
          <a:xfrm>
            <a:off x="703385" y="2297059"/>
            <a:ext cx="3733800" cy="3588589"/>
          </a:xfrm>
          <a:prstGeom prst="wedgeRectCallout">
            <a:avLst>
              <a:gd name="adj1" fmla="val 78897"/>
              <a:gd name="adj2" fmla="val -5498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14 And </a:t>
            </a:r>
            <a:r>
              <a:rPr lang="en-US" sz="2400" b="1" dirty="0"/>
              <a:t>the Word was made flesh, and dwelt among us, (and we beheld his glory, the glory as of the only begotten of the Father,) full of grace and </a:t>
            </a:r>
            <a:r>
              <a:rPr lang="en-US" sz="2400" b="1" dirty="0" smtClean="0"/>
              <a:t>truth. </a:t>
            </a:r>
            <a:r>
              <a:rPr lang="en-US" sz="2400" b="1" dirty="0"/>
              <a:t>17 For the law was given by Moses, but grace and truth came by Jesus Christ.</a:t>
            </a:r>
          </a:p>
        </p:txBody>
      </p:sp>
      <p:sp>
        <p:nvSpPr>
          <p:cNvPr id="10" name="Rectangular Callout 9"/>
          <p:cNvSpPr/>
          <p:nvPr/>
        </p:nvSpPr>
        <p:spPr>
          <a:xfrm>
            <a:off x="1066800" y="3790950"/>
            <a:ext cx="4191000" cy="1714500"/>
          </a:xfrm>
          <a:prstGeom prst="wedgeRectCallout">
            <a:avLst>
              <a:gd name="adj1" fmla="val 50824"/>
              <a:gd name="adj2" fmla="val -100364"/>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 and have put on the new man who is renewed in knowledge according to the image of Him who created him</a:t>
            </a:r>
          </a:p>
        </p:txBody>
      </p:sp>
    </p:spTree>
    <p:extLst>
      <p:ext uri="{BB962C8B-B14F-4D97-AF65-F5344CB8AC3E}">
        <p14:creationId xmlns:p14="http://schemas.microsoft.com/office/powerpoint/2010/main" val="865641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1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125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fade">
                                      <p:cBhvr>
                                        <p:cTn id="37" dur="10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fade">
                                      <p:cBhvr>
                                        <p:cTn id="42" dur="10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right)">
                                      <p:cBhvr>
                                        <p:cTn id="47" dur="125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10"/>
                                        </p:tgtEl>
                                      </p:cBhvr>
                                    </p:animEffect>
                                    <p:set>
                                      <p:cBhvr>
                                        <p:cTn id="5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animBg="1"/>
      <p:bldP spid="7" grpId="1" animBg="1"/>
      <p:bldP spid="8" grpId="0" animBg="1"/>
      <p:bldP spid="8" grpId="1" animBg="1"/>
      <p:bldP spid="10" grpId="0" animBg="1"/>
      <p:bldP spid="1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 </a:t>
            </a:r>
            <a:r>
              <a:rPr lang="en-US" b="1" i="1" dirty="0"/>
              <a:t>“Transformed” </a:t>
            </a:r>
            <a:r>
              <a:rPr lang="en-US" b="1" dirty="0"/>
              <a:t>by…</a:t>
            </a:r>
            <a:endParaRPr lang="en-US"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8</a:t>
            </a:fld>
            <a:endParaRPr lang="en-US"/>
          </a:p>
        </p:txBody>
      </p:sp>
      <p:sp>
        <p:nvSpPr>
          <p:cNvPr id="5" name="Content Placeholder 4"/>
          <p:cNvSpPr>
            <a:spLocks noGrp="1"/>
          </p:cNvSpPr>
          <p:nvPr>
            <p:ph sz="quarter" idx="1"/>
          </p:nvPr>
        </p:nvSpPr>
        <p:spPr/>
        <p:txBody>
          <a:bodyPr/>
          <a:lstStyle/>
          <a:p>
            <a:r>
              <a:rPr lang="en-US" sz="3200" b="1" i="1" dirty="0" smtClean="0"/>
              <a:t>“By the renewing of your mind”</a:t>
            </a:r>
          </a:p>
          <a:p>
            <a:pPr lvl="2"/>
            <a:r>
              <a:rPr lang="en-US" sz="2400" dirty="0" smtClean="0"/>
              <a:t>Romans 12:2</a:t>
            </a:r>
          </a:p>
          <a:p>
            <a:pPr lvl="1"/>
            <a:r>
              <a:rPr lang="en-US" sz="2800" b="1" dirty="0" smtClean="0"/>
              <a:t>Not being fashioned according to the world</a:t>
            </a:r>
          </a:p>
          <a:p>
            <a:pPr lvl="1"/>
            <a:r>
              <a:rPr lang="en-US" sz="2800" b="1" dirty="0" smtClean="0"/>
              <a:t>Prove by living a transformed life what is…</a:t>
            </a:r>
          </a:p>
          <a:p>
            <a:pPr lvl="2"/>
            <a:r>
              <a:rPr lang="en-US" sz="2400" b="1" u="sng" dirty="0" smtClean="0"/>
              <a:t>Good</a:t>
            </a:r>
            <a:r>
              <a:rPr lang="en-US" sz="2400" dirty="0" smtClean="0"/>
              <a:t> - Beneficial</a:t>
            </a:r>
          </a:p>
          <a:p>
            <a:pPr lvl="2"/>
            <a:r>
              <a:rPr lang="en-US" sz="2400" b="1" u="sng" dirty="0" smtClean="0"/>
              <a:t>Acceptable</a:t>
            </a:r>
            <a:r>
              <a:rPr lang="en-US" sz="2400" dirty="0" smtClean="0"/>
              <a:t> - Well pleasing to God</a:t>
            </a:r>
          </a:p>
          <a:p>
            <a:pPr lvl="2"/>
            <a:r>
              <a:rPr lang="en-US" sz="2400" b="1" u="sng" dirty="0" smtClean="0"/>
              <a:t>Perfect will of God</a:t>
            </a:r>
            <a:r>
              <a:rPr lang="en-US" sz="2400" dirty="0" smtClean="0"/>
              <a:t> - Complete, whole</a:t>
            </a:r>
            <a:endParaRPr lang="en-US" sz="2400" dirty="0"/>
          </a:p>
        </p:txBody>
      </p:sp>
    </p:spTree>
    <p:extLst>
      <p:ext uri="{BB962C8B-B14F-4D97-AF65-F5344CB8AC3E}">
        <p14:creationId xmlns:p14="http://schemas.microsoft.com/office/powerpoint/2010/main" val="65755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a:t>Be </a:t>
            </a:r>
            <a:r>
              <a:rPr lang="en-US" b="1" i="1" dirty="0"/>
              <a:t>“Transformed” </a:t>
            </a:r>
            <a:r>
              <a:rPr lang="en-US" b="1" dirty="0"/>
              <a:t>by…</a:t>
            </a:r>
            <a:endParaRPr lang="en-US" dirty="0"/>
          </a:p>
        </p:txBody>
      </p:sp>
      <p:sp>
        <p:nvSpPr>
          <p:cNvPr id="3" name="Footer Placeholder 2"/>
          <p:cNvSpPr>
            <a:spLocks noGrp="1"/>
          </p:cNvSpPr>
          <p:nvPr>
            <p:ph type="ftr" sz="quarter" idx="11"/>
          </p:nvPr>
        </p:nvSpPr>
        <p:spPr/>
        <p:txBody>
          <a:bodyPr/>
          <a:lstStyle/>
          <a:p>
            <a:r>
              <a:rPr lang="en-US" smtClean="0"/>
              <a:t>Be Ye Transformed</a:t>
            </a:r>
            <a:endParaRPr lang="en-US"/>
          </a:p>
        </p:txBody>
      </p:sp>
      <p:sp>
        <p:nvSpPr>
          <p:cNvPr id="4" name="Slide Number Placeholder 3"/>
          <p:cNvSpPr>
            <a:spLocks noGrp="1"/>
          </p:cNvSpPr>
          <p:nvPr>
            <p:ph type="sldNum" sz="quarter" idx="12"/>
          </p:nvPr>
        </p:nvSpPr>
        <p:spPr/>
        <p:txBody>
          <a:bodyPr/>
          <a:lstStyle/>
          <a:p>
            <a:fld id="{A124B3E5-79A9-48C7-B1FB-ABDE2BC27E53}" type="slidenum">
              <a:rPr lang="en-US" smtClean="0"/>
              <a:t>9</a:t>
            </a:fld>
            <a:endParaRPr lang="en-US"/>
          </a:p>
        </p:txBody>
      </p:sp>
      <p:sp>
        <p:nvSpPr>
          <p:cNvPr id="5" name="Content Placeholder 4"/>
          <p:cNvSpPr>
            <a:spLocks noGrp="1"/>
          </p:cNvSpPr>
          <p:nvPr>
            <p:ph sz="quarter" idx="1"/>
          </p:nvPr>
        </p:nvSpPr>
        <p:spPr>
          <a:xfrm>
            <a:off x="914400" y="1447800"/>
            <a:ext cx="8001000" cy="4572000"/>
          </a:xfrm>
        </p:spPr>
        <p:txBody>
          <a:bodyPr/>
          <a:lstStyle/>
          <a:p>
            <a:r>
              <a:rPr lang="en-US" sz="2800" b="1" dirty="0" smtClean="0"/>
              <a:t>Renewing the Spirit of your mind</a:t>
            </a:r>
          </a:p>
          <a:p>
            <a:pPr lvl="2"/>
            <a:r>
              <a:rPr lang="en-US" sz="2400" dirty="0" smtClean="0"/>
              <a:t>Ephesians 4:17-32</a:t>
            </a:r>
          </a:p>
          <a:p>
            <a:r>
              <a:rPr lang="en-US" sz="2800" b="1" dirty="0" smtClean="0"/>
              <a:t>Learning Christ - put of the old man - vs. 22</a:t>
            </a:r>
            <a:endParaRPr lang="en-US" sz="2800" b="1" dirty="0"/>
          </a:p>
          <a:p>
            <a:pPr lvl="1"/>
            <a:r>
              <a:rPr lang="en-US" dirty="0" smtClean="0"/>
              <a:t>Put on the new man - vss. 23-32</a:t>
            </a:r>
          </a:p>
          <a:p>
            <a:pPr lvl="2"/>
            <a:r>
              <a:rPr lang="en-US" dirty="0" smtClean="0"/>
              <a:t>Created in righteousness &amp; truth - John 17:17; 1 Peter 1:22</a:t>
            </a:r>
          </a:p>
          <a:p>
            <a:pPr lvl="1"/>
            <a:r>
              <a:rPr lang="en-US" dirty="0" smtClean="0"/>
              <a:t>Looking at invisible &amp; eternal things</a:t>
            </a:r>
          </a:p>
          <a:p>
            <a:pPr lvl="2"/>
            <a:r>
              <a:rPr lang="en-US" dirty="0" smtClean="0"/>
              <a:t>2 Corinthians 4:16-18</a:t>
            </a:r>
          </a:p>
          <a:p>
            <a:pPr lvl="2"/>
            <a:r>
              <a:rPr lang="en-US" dirty="0" smtClean="0"/>
              <a:t>Hebrews 11:9-10</a:t>
            </a:r>
          </a:p>
          <a:p>
            <a:pPr lvl="2"/>
            <a:endParaRPr lang="en-US" dirty="0" smtClean="0"/>
          </a:p>
          <a:p>
            <a:pPr lvl="2"/>
            <a:endParaRPr lang="en-US" dirty="0"/>
          </a:p>
        </p:txBody>
      </p:sp>
    </p:spTree>
    <p:extLst>
      <p:ext uri="{BB962C8B-B14F-4D97-AF65-F5344CB8AC3E}">
        <p14:creationId xmlns:p14="http://schemas.microsoft.com/office/powerpoint/2010/main" val="3220330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2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2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25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25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25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25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25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25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655</TotalTime>
  <Words>2847</Words>
  <Application>Microsoft Office PowerPoint</Application>
  <PresentationFormat>On-screen Show (4:3)</PresentationFormat>
  <Paragraphs>253</Paragraphs>
  <Slides>21</Slides>
  <Notes>21</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“Be Ye Transformed”</vt:lpstr>
      <vt:lpstr>Romans 12:1-2</vt:lpstr>
      <vt:lpstr>Introduction</vt:lpstr>
      <vt:lpstr>To be “transformed”</vt:lpstr>
      <vt:lpstr>Metamorphosis</vt:lpstr>
      <vt:lpstr>Becoming a Christian</vt:lpstr>
      <vt:lpstr>Be “Transformed” by…</vt:lpstr>
      <vt:lpstr>Be “Transformed” by…</vt:lpstr>
      <vt:lpstr> Be “Transformed” by…</vt:lpstr>
      <vt:lpstr>Applications</vt:lpstr>
      <vt:lpstr>“Be Ye Transformed…”</vt:lpstr>
      <vt:lpstr>“Be Ye Transformed…”</vt:lpstr>
      <vt:lpstr>“Be Ye Transformed…”</vt:lpstr>
      <vt:lpstr>“Be Ye Transformed…”</vt:lpstr>
      <vt:lpstr>“Be Ye Transformed…”</vt:lpstr>
      <vt:lpstr>“Be Ye Transformed…”</vt:lpstr>
      <vt:lpstr>Romans 12:1</vt:lpstr>
      <vt:lpstr>Present Your Body a Living Sacrifice</vt:lpstr>
      <vt:lpstr>Romans 12:1-2</vt:lpstr>
      <vt:lpstr>Final Question…</vt:lpstr>
      <vt:lpstr>Present Your Body a Living Sacrifice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Ye Transformed”</dc:title>
  <dc:creator>Tommy G. McClure</dc:creator>
  <cp:lastModifiedBy>Tommy G. McClure</cp:lastModifiedBy>
  <cp:revision>94</cp:revision>
  <cp:lastPrinted>2016-12-04T15:03:45Z</cp:lastPrinted>
  <dcterms:created xsi:type="dcterms:W3CDTF">2016-12-01T19:04:52Z</dcterms:created>
  <dcterms:modified xsi:type="dcterms:W3CDTF">2016-12-04T15:11:35Z</dcterms:modified>
</cp:coreProperties>
</file>