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6" r:id="rId2"/>
    <p:sldId id="263" r:id="rId3"/>
    <p:sldId id="257" r:id="rId4"/>
    <p:sldId id="258" r:id="rId5"/>
    <p:sldId id="259" r:id="rId6"/>
    <p:sldId id="266" r:id="rId7"/>
    <p:sldId id="260" r:id="rId8"/>
    <p:sldId id="261" r:id="rId9"/>
    <p:sldId id="268" r:id="rId10"/>
    <p:sldId id="262"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18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72769" autoAdjust="0"/>
  </p:normalViewPr>
  <p:slideViewPr>
    <p:cSldViewPr>
      <p:cViewPr>
        <p:scale>
          <a:sx n="100" d="100"/>
          <a:sy n="100" d="100"/>
        </p:scale>
        <p:origin x="-1848" y="6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403E87-08CE-4E69-9DC1-FE9AC7F99A3F}" type="datetimeFigureOut">
              <a:rPr lang="en-US" smtClean="0"/>
              <a:t>11/26/2016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A7B466-6A22-43BE-A779-1ADF28C68816}" type="slidenum">
              <a:rPr lang="en-US" smtClean="0"/>
              <a:t>‹#›</a:t>
            </a:fld>
            <a:endParaRPr lang="en-US"/>
          </a:p>
        </p:txBody>
      </p:sp>
    </p:spTree>
    <p:extLst>
      <p:ext uri="{BB962C8B-B14F-4D97-AF65-F5344CB8AC3E}">
        <p14:creationId xmlns:p14="http://schemas.microsoft.com/office/powerpoint/2010/main" val="2229794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A7B466-6A22-43BE-A779-1ADF28C68816}" type="slidenum">
              <a:rPr lang="en-US" smtClean="0"/>
              <a:t>1</a:t>
            </a:fld>
            <a:endParaRPr lang="en-US"/>
          </a:p>
        </p:txBody>
      </p:sp>
    </p:spTree>
    <p:extLst>
      <p:ext uri="{BB962C8B-B14F-4D97-AF65-F5344CB8AC3E}">
        <p14:creationId xmlns:p14="http://schemas.microsoft.com/office/powerpoint/2010/main" val="2652253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 14:1-6 - READ</a:t>
            </a:r>
          </a:p>
          <a:p>
            <a:endParaRPr lang="en-US" dirty="0" smtClean="0"/>
          </a:p>
          <a:p>
            <a:r>
              <a:rPr lang="en-US" b="1" u="sng" dirty="0" smtClean="0"/>
              <a:t>Mt 25:3 </a:t>
            </a:r>
            <a:r>
              <a:rPr lang="en-US" dirty="0" smtClean="0"/>
              <a:t>- Watch therefore, for ye know neither the day nor the hour wherein the Son of man cometh. </a:t>
            </a:r>
          </a:p>
          <a:p>
            <a:r>
              <a:rPr lang="en-US" b="1" u="sng" dirty="0" smtClean="0"/>
              <a:t>2Pe </a:t>
            </a:r>
            <a:r>
              <a:rPr lang="en-US" b="1" u="sng" dirty="0" smtClean="0"/>
              <a:t>3:10 </a:t>
            </a:r>
            <a:r>
              <a:rPr lang="en-US" dirty="0" smtClean="0"/>
              <a:t>But the day of the Lord will come as a thief in the night; in the which the heavens shall pass away with a great noise, and the elements shall melt with fervent heat, the earth also and the works that are therein shall be burned up.</a:t>
            </a:r>
          </a:p>
          <a:p>
            <a:endParaRPr lang="en-US" dirty="0" smtClean="0"/>
          </a:p>
          <a:p>
            <a:r>
              <a:rPr lang="en-US" b="1" dirty="0" smtClean="0"/>
              <a:t>Ephesians</a:t>
            </a:r>
            <a:r>
              <a:rPr lang="en-US" b="1" baseline="0" dirty="0" smtClean="0"/>
              <a:t> 2:4-10 - READ</a:t>
            </a:r>
          </a:p>
          <a:p>
            <a:endParaRPr lang="en-US" b="1" baseline="0" dirty="0" smtClean="0"/>
          </a:p>
          <a:p>
            <a:r>
              <a:rPr lang="en-US" b="1" baseline="0" dirty="0" smtClean="0"/>
              <a:t>Hebrews </a:t>
            </a:r>
            <a:r>
              <a:rPr lang="en-US" b="1" baseline="0" dirty="0" smtClean="0"/>
              <a:t>5:8-9 </a:t>
            </a:r>
            <a:r>
              <a:rPr lang="en-US" baseline="0" dirty="0" smtClean="0"/>
              <a:t>-  Though he were a Son, yet learned he obedience by the things which he suffered; And being made perfect, he became the author of eternal salvation unto all them that obey him; </a:t>
            </a:r>
          </a:p>
          <a:p>
            <a:endParaRPr lang="en-US" baseline="0" dirty="0" smtClean="0"/>
          </a:p>
          <a:p>
            <a:r>
              <a:rPr lang="en-US" b="1" baseline="0" dirty="0" smtClean="0"/>
              <a:t>James 2:14-26  - READ</a:t>
            </a:r>
          </a:p>
          <a:p>
            <a:r>
              <a:rPr lang="en-US" b="1" baseline="0" dirty="0" smtClean="0"/>
              <a:t>Ephesians </a:t>
            </a:r>
            <a:r>
              <a:rPr lang="en-US" b="1" baseline="0" dirty="0" smtClean="0"/>
              <a:t>2:10 </a:t>
            </a:r>
            <a:r>
              <a:rPr lang="en-US" baseline="0" dirty="0" smtClean="0"/>
              <a:t>- For we are his workmanship, created in Christ Jesus unto </a:t>
            </a:r>
            <a:r>
              <a:rPr lang="en-US" b="1" baseline="0" dirty="0" smtClean="0"/>
              <a:t>good works</a:t>
            </a:r>
            <a:r>
              <a:rPr lang="en-US" baseline="0" dirty="0" smtClean="0"/>
              <a:t>, which God hath before ordained that we should walk in them.</a:t>
            </a:r>
          </a:p>
          <a:p>
            <a:endParaRPr lang="en-US" baseline="0" dirty="0" smtClean="0"/>
          </a:p>
          <a:p>
            <a:r>
              <a:rPr lang="en-US" b="1" baseline="0" dirty="0" smtClean="0"/>
              <a:t>2 Tim. 3:16-17 </a:t>
            </a:r>
            <a:r>
              <a:rPr lang="en-US" baseline="0" dirty="0" smtClean="0"/>
              <a:t>- </a:t>
            </a:r>
            <a:r>
              <a:rPr lang="en-US" dirty="0" smtClean="0"/>
              <a:t>All scripture is given by inspiration of God, and is profitable for doctrine, for reproof, for correction, for instruction in righteousness: That the man of God may be perfect, </a:t>
            </a:r>
            <a:r>
              <a:rPr lang="en-US" dirty="0" err="1" smtClean="0"/>
              <a:t>throughly</a:t>
            </a:r>
            <a:r>
              <a:rPr lang="en-US" dirty="0" smtClean="0"/>
              <a:t> furnished unto </a:t>
            </a:r>
            <a:r>
              <a:rPr lang="en-US" b="1" dirty="0" smtClean="0"/>
              <a:t>all good works</a:t>
            </a:r>
            <a:endParaRPr lang="en-US" b="1" dirty="0"/>
          </a:p>
        </p:txBody>
      </p:sp>
      <p:sp>
        <p:nvSpPr>
          <p:cNvPr id="4" name="Slide Number Placeholder 3"/>
          <p:cNvSpPr>
            <a:spLocks noGrp="1"/>
          </p:cNvSpPr>
          <p:nvPr>
            <p:ph type="sldNum" sz="quarter" idx="10"/>
          </p:nvPr>
        </p:nvSpPr>
        <p:spPr/>
        <p:txBody>
          <a:bodyPr/>
          <a:lstStyle/>
          <a:p>
            <a:fld id="{59A7B466-6A22-43BE-A779-1ADF28C68816}" type="slidenum">
              <a:rPr lang="en-US" smtClean="0"/>
              <a:t>10</a:t>
            </a:fld>
            <a:endParaRPr lang="en-US"/>
          </a:p>
        </p:txBody>
      </p:sp>
    </p:spTree>
    <p:extLst>
      <p:ext uri="{BB962C8B-B14F-4D97-AF65-F5344CB8AC3E}">
        <p14:creationId xmlns:p14="http://schemas.microsoft.com/office/powerpoint/2010/main" val="1083783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solidFill>
                  <a:schemeClr val="tx1"/>
                </a:solidFill>
              </a:rPr>
              <a:t>1 Peter 1:24</a:t>
            </a:r>
            <a:r>
              <a:rPr lang="en-US" b="1" u="none" dirty="0" smtClean="0">
                <a:solidFill>
                  <a:schemeClr val="tx1"/>
                </a:solidFill>
              </a:rPr>
              <a:t>  </a:t>
            </a:r>
            <a:r>
              <a:rPr lang="en-US" b="0" i="0" dirty="0" smtClean="0">
                <a:solidFill>
                  <a:schemeClr val="bg1">
                    <a:lumMod val="50000"/>
                  </a:schemeClr>
                </a:solidFill>
              </a:rPr>
              <a:t>- </a:t>
            </a:r>
            <a:r>
              <a:rPr lang="en-US" b="0" i="0" dirty="0" smtClean="0">
                <a:solidFill>
                  <a:schemeClr val="tx1"/>
                </a:solidFill>
              </a:rPr>
              <a:t>For </a:t>
            </a:r>
            <a:r>
              <a:rPr lang="en-US" b="1" i="0" dirty="0" smtClean="0">
                <a:solidFill>
                  <a:schemeClr val="tx1"/>
                </a:solidFill>
              </a:rPr>
              <a:t>all flesh is as gra</a:t>
            </a:r>
            <a:r>
              <a:rPr lang="en-US" b="0" i="0" dirty="0" smtClean="0">
                <a:solidFill>
                  <a:schemeClr val="tx1"/>
                </a:solidFill>
              </a:rPr>
              <a:t>ss, and all the glory of man as the flower of grass. The grass </a:t>
            </a:r>
            <a:r>
              <a:rPr lang="en-US" b="0" i="0" dirty="0" err="1" smtClean="0">
                <a:solidFill>
                  <a:schemeClr val="tx1"/>
                </a:solidFill>
              </a:rPr>
              <a:t>withereth</a:t>
            </a:r>
            <a:r>
              <a:rPr lang="en-US" b="0" i="0" dirty="0" smtClean="0">
                <a:solidFill>
                  <a:schemeClr val="tx1"/>
                </a:solidFill>
              </a:rPr>
              <a:t>, and the flower thereof </a:t>
            </a:r>
            <a:r>
              <a:rPr lang="en-US" b="0" i="0" dirty="0" err="1" smtClean="0">
                <a:solidFill>
                  <a:schemeClr val="tx1"/>
                </a:solidFill>
              </a:rPr>
              <a:t>falleth</a:t>
            </a:r>
            <a:r>
              <a:rPr lang="en-US" b="0" i="0" dirty="0" smtClean="0">
                <a:solidFill>
                  <a:schemeClr val="tx1"/>
                </a:solidFill>
              </a:rPr>
              <a:t> away</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t>Hebrews 9:27</a:t>
            </a:r>
            <a:r>
              <a:rPr lang="en-US" b="1" u="none" dirty="0" smtClean="0"/>
              <a:t> </a:t>
            </a:r>
            <a:r>
              <a:rPr lang="en-US" dirty="0" smtClean="0"/>
              <a:t>- And as </a:t>
            </a:r>
            <a:r>
              <a:rPr lang="en-US" b="1" dirty="0" smtClean="0"/>
              <a:t>it is appointed unto men once to die</a:t>
            </a:r>
            <a:r>
              <a:rPr lang="en-US" dirty="0" smtClean="0"/>
              <a:t>, but after this the judgment: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t>Acts 17:31</a:t>
            </a:r>
            <a:r>
              <a:rPr lang="en-US" b="1" u="none" dirty="0" smtClean="0"/>
              <a:t> </a:t>
            </a:r>
            <a:r>
              <a:rPr lang="en-US" dirty="0" smtClean="0"/>
              <a:t>- Because he hath </a:t>
            </a:r>
            <a:r>
              <a:rPr lang="en-US" b="1" dirty="0" smtClean="0"/>
              <a:t>appointed a day</a:t>
            </a:r>
            <a:r>
              <a:rPr lang="en-US" dirty="0" smtClean="0"/>
              <a:t>, in the which he will judge the world in righteousness by that man whom he hath ordained; whereof he hath given assurance unto all men, in that he hath raised him from the dead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t>Matthew 25:46</a:t>
            </a:r>
            <a:r>
              <a:rPr lang="en-US" b="1" u="none" dirty="0" smtClean="0"/>
              <a:t> - </a:t>
            </a:r>
            <a:r>
              <a:rPr lang="en-US" b="0" u="none" dirty="0" smtClean="0"/>
              <a:t>And these shall go away </a:t>
            </a:r>
            <a:r>
              <a:rPr lang="en-US" b="1" u="none" dirty="0" smtClean="0"/>
              <a:t>into everlasting punishment</a:t>
            </a:r>
            <a:r>
              <a:rPr lang="en-US" b="0" u="none" dirty="0" smtClean="0"/>
              <a:t>: but the righteous into life eternal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u="non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t>2 Peter 3:10</a:t>
            </a:r>
            <a:r>
              <a:rPr lang="en-US" b="1" u="none" dirty="0" smtClean="0"/>
              <a:t> - </a:t>
            </a:r>
            <a:r>
              <a:rPr lang="en-US" dirty="0" smtClean="0"/>
              <a:t>But the day </a:t>
            </a:r>
            <a:r>
              <a:rPr lang="en-US" b="0" i="0" dirty="0" smtClean="0"/>
              <a:t>of </a:t>
            </a:r>
            <a:r>
              <a:rPr lang="en-US" b="1" i="0" dirty="0" smtClean="0"/>
              <a:t>the lord </a:t>
            </a:r>
            <a:r>
              <a:rPr lang="en-US" sz="1200" b="1" i="0" dirty="0" smtClean="0"/>
              <a:t>will come as a thief in the night</a:t>
            </a:r>
            <a:r>
              <a:rPr lang="en-US" dirty="0" smtClean="0"/>
              <a:t>; in the which the heavens shall pass away with a great noise, and the elements shall melt with fervent heat, the earth also and the works that are therein shall be burned up.</a:t>
            </a:r>
          </a:p>
          <a:p>
            <a:r>
              <a:rPr lang="en-US" dirty="0" smtClean="0"/>
              <a:t> </a:t>
            </a:r>
          </a:p>
        </p:txBody>
      </p:sp>
      <p:sp>
        <p:nvSpPr>
          <p:cNvPr id="4" name="Slide Number Placeholder 3"/>
          <p:cNvSpPr>
            <a:spLocks noGrp="1"/>
          </p:cNvSpPr>
          <p:nvPr>
            <p:ph type="sldNum" sz="quarter" idx="10"/>
          </p:nvPr>
        </p:nvSpPr>
        <p:spPr/>
        <p:txBody>
          <a:bodyPr/>
          <a:lstStyle/>
          <a:p>
            <a:fld id="{59A7B466-6A22-43BE-A779-1ADF28C68816}" type="slidenum">
              <a:rPr lang="en-US" smtClean="0"/>
              <a:t>11</a:t>
            </a:fld>
            <a:endParaRPr lang="en-US"/>
          </a:p>
        </p:txBody>
      </p:sp>
    </p:spTree>
    <p:extLst>
      <p:ext uri="{BB962C8B-B14F-4D97-AF65-F5344CB8AC3E}">
        <p14:creationId xmlns:p14="http://schemas.microsoft.com/office/powerpoint/2010/main" val="4127309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A7B466-6A22-43BE-A779-1ADF28C68816}" type="slidenum">
              <a:rPr lang="en-US" smtClean="0"/>
              <a:t>12</a:t>
            </a:fld>
            <a:endParaRPr lang="en-US"/>
          </a:p>
        </p:txBody>
      </p:sp>
    </p:spTree>
    <p:extLst>
      <p:ext uri="{BB962C8B-B14F-4D97-AF65-F5344CB8AC3E}">
        <p14:creationId xmlns:p14="http://schemas.microsoft.com/office/powerpoint/2010/main" val="271963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A7B466-6A22-43BE-A779-1ADF28C68816}" type="slidenum">
              <a:rPr lang="en-US" smtClean="0"/>
              <a:t>2</a:t>
            </a:fld>
            <a:endParaRPr lang="en-US"/>
          </a:p>
        </p:txBody>
      </p:sp>
    </p:spTree>
    <p:extLst>
      <p:ext uri="{BB962C8B-B14F-4D97-AF65-F5344CB8AC3E}">
        <p14:creationId xmlns:p14="http://schemas.microsoft.com/office/powerpoint/2010/main" val="3074782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A7B466-6A22-43BE-A779-1ADF28C68816}" type="slidenum">
              <a:rPr lang="en-US" smtClean="0"/>
              <a:t>3</a:t>
            </a:fld>
            <a:endParaRPr lang="en-US"/>
          </a:p>
        </p:txBody>
      </p:sp>
    </p:spTree>
    <p:extLst>
      <p:ext uri="{BB962C8B-B14F-4D97-AF65-F5344CB8AC3E}">
        <p14:creationId xmlns:p14="http://schemas.microsoft.com/office/powerpoint/2010/main" val="2399695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Physical</a:t>
            </a:r>
            <a:r>
              <a:rPr lang="en-US" baseline="0" dirty="0" smtClean="0"/>
              <a:t> life is for but a moment when compared to eternity. All </a:t>
            </a:r>
            <a:r>
              <a:rPr lang="en-US" baseline="0" dirty="0" smtClean="0"/>
              <a:t>will </a:t>
            </a:r>
            <a:r>
              <a:rPr lang="en-US" baseline="0" dirty="0" smtClean="0"/>
              <a:t>return to the dust of the earth</a:t>
            </a:r>
          </a:p>
          <a:p>
            <a:endParaRPr lang="en-US" baseline="0" dirty="0" smtClean="0"/>
          </a:p>
          <a:p>
            <a:r>
              <a:rPr lang="en-US" b="1" u="sng" baseline="0" dirty="0" smtClean="0"/>
              <a:t>Genesis 3:19 </a:t>
            </a:r>
            <a:r>
              <a:rPr lang="en-US" baseline="0" dirty="0" smtClean="0"/>
              <a:t>- In the sweat of thy face shalt thou eat bread, till thou return unto the ground; for out of it </a:t>
            </a:r>
            <a:r>
              <a:rPr lang="en-US" baseline="0" dirty="0" err="1" smtClean="0"/>
              <a:t>wast</a:t>
            </a:r>
            <a:r>
              <a:rPr lang="en-US" baseline="0" dirty="0" smtClean="0"/>
              <a:t> thou taken: for dust thou art, and unto dust shalt thou return.</a:t>
            </a:r>
          </a:p>
          <a:p>
            <a:endParaRPr lang="en-US" baseline="0" dirty="0" smtClean="0"/>
          </a:p>
          <a:p>
            <a:r>
              <a:rPr lang="en-US" b="1" i="0" u="sng" baseline="0" dirty="0" smtClean="0"/>
              <a:t>Joshua 23:14</a:t>
            </a:r>
            <a:r>
              <a:rPr lang="en-US" b="1" i="0" u="none" baseline="0" dirty="0" smtClean="0"/>
              <a:t> - </a:t>
            </a:r>
            <a:r>
              <a:rPr lang="en-US" baseline="0" dirty="0" smtClean="0"/>
              <a:t>And, behold, this day I am going the way of all the earth: and ye know in all your hearts and in all your souls, that not one thing hath failed of all the good things which the LORD your God </a:t>
            </a:r>
            <a:r>
              <a:rPr lang="en-US" baseline="0" dirty="0" err="1" smtClean="0"/>
              <a:t>spake</a:t>
            </a:r>
            <a:r>
              <a:rPr lang="en-US" baseline="0" dirty="0" smtClean="0"/>
              <a:t> concerning you; all are come to pass unto you, and not one thing hath failed thereof.</a:t>
            </a:r>
          </a:p>
          <a:p>
            <a:r>
              <a:rPr lang="en-US" baseline="0" dirty="0" smtClean="0"/>
              <a:t> </a:t>
            </a:r>
          </a:p>
          <a:p>
            <a:r>
              <a:rPr lang="en-US" b="1" i="0" u="sng" baseline="0" dirty="0" smtClean="0"/>
              <a:t>1 Kings 2:1, 2 </a:t>
            </a:r>
            <a:r>
              <a:rPr lang="en-US" baseline="0" dirty="0" smtClean="0"/>
              <a:t>- Now the days of David drew nigh that he should die; and he charged Solomon his son, saying, I go the way of all the earth: be thou strong therefore, and shew thyself a man;</a:t>
            </a:r>
          </a:p>
          <a:p>
            <a:endParaRPr lang="en-US" baseline="0" dirty="0" smtClean="0"/>
          </a:p>
        </p:txBody>
      </p:sp>
      <p:sp>
        <p:nvSpPr>
          <p:cNvPr id="4" name="Slide Number Placeholder 3"/>
          <p:cNvSpPr>
            <a:spLocks noGrp="1"/>
          </p:cNvSpPr>
          <p:nvPr>
            <p:ph type="sldNum" sz="quarter" idx="10"/>
          </p:nvPr>
        </p:nvSpPr>
        <p:spPr/>
        <p:txBody>
          <a:bodyPr/>
          <a:lstStyle/>
          <a:p>
            <a:fld id="{59A7B466-6A22-43BE-A779-1ADF28C68816}" type="slidenum">
              <a:rPr lang="en-US" smtClean="0"/>
              <a:t>4</a:t>
            </a:fld>
            <a:endParaRPr lang="en-US"/>
          </a:p>
        </p:txBody>
      </p:sp>
    </p:spTree>
    <p:extLst>
      <p:ext uri="{BB962C8B-B14F-4D97-AF65-F5344CB8AC3E}">
        <p14:creationId xmlns:p14="http://schemas.microsoft.com/office/powerpoint/2010/main" val="2751948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Corinthians 15:20-23 </a:t>
            </a:r>
            <a:r>
              <a:rPr lang="en-US" dirty="0" smtClean="0"/>
              <a:t>- But now is Christ risen from the dead, and become the </a:t>
            </a:r>
            <a:r>
              <a:rPr lang="en-US" dirty="0" err="1" smtClean="0"/>
              <a:t>firstfruits</a:t>
            </a:r>
            <a:r>
              <a:rPr lang="en-US" dirty="0" smtClean="0"/>
              <a:t> of them that slept. For since by man came death, by man came also the resurrection of the dead. For as in Adam all die, even so in Christ shall all be made alive. But every man in his own order: Christ the </a:t>
            </a:r>
            <a:r>
              <a:rPr lang="en-US" dirty="0" err="1" smtClean="0"/>
              <a:t>firstfruits</a:t>
            </a:r>
            <a:r>
              <a:rPr lang="en-US" dirty="0" smtClean="0"/>
              <a:t>; afterward they that are Christ's at his coming.  (KJV)</a:t>
            </a:r>
          </a:p>
          <a:p>
            <a:endParaRPr lang="en-US" dirty="0" smtClean="0"/>
          </a:p>
          <a:p>
            <a:r>
              <a:rPr lang="en-US" b="1" dirty="0" smtClean="0"/>
              <a:t>Romans</a:t>
            </a:r>
            <a:r>
              <a:rPr lang="en-US" b="1" baseline="0" dirty="0" smtClean="0"/>
              <a:t> 5:14-19 </a:t>
            </a:r>
            <a:r>
              <a:rPr lang="en-US" baseline="0" dirty="0" smtClean="0"/>
              <a:t>- Read</a:t>
            </a:r>
            <a:endParaRPr lang="en-US" dirty="0"/>
          </a:p>
        </p:txBody>
      </p:sp>
      <p:sp>
        <p:nvSpPr>
          <p:cNvPr id="4" name="Slide Number Placeholder 3"/>
          <p:cNvSpPr>
            <a:spLocks noGrp="1"/>
          </p:cNvSpPr>
          <p:nvPr>
            <p:ph type="sldNum" sz="quarter" idx="10"/>
          </p:nvPr>
        </p:nvSpPr>
        <p:spPr/>
        <p:txBody>
          <a:bodyPr/>
          <a:lstStyle/>
          <a:p>
            <a:fld id="{59A7B466-6A22-43BE-A779-1ADF28C68816}" type="slidenum">
              <a:rPr lang="en-US" smtClean="0"/>
              <a:t>5</a:t>
            </a:fld>
            <a:endParaRPr lang="en-US"/>
          </a:p>
        </p:txBody>
      </p:sp>
    </p:spTree>
    <p:extLst>
      <p:ext uri="{BB962C8B-B14F-4D97-AF65-F5344CB8AC3E}">
        <p14:creationId xmlns:p14="http://schemas.microsoft.com/office/powerpoint/2010/main" val="2353402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Jude 3</a:t>
            </a:r>
            <a:r>
              <a:rPr lang="en-US" dirty="0" smtClean="0"/>
              <a:t> - Beloved, when I gave all diligence to write unto you of the common salvation, it was needful for me to write unto you, and exhort you that ye should earnestly contend for the faith which was </a:t>
            </a:r>
            <a:r>
              <a:rPr lang="en-US" b="1" dirty="0" smtClean="0"/>
              <a:t>once delivered </a:t>
            </a:r>
            <a:r>
              <a:rPr lang="en-US" dirty="0" smtClean="0"/>
              <a:t>unto the saints</a:t>
            </a:r>
            <a:endParaRPr lang="en-US" sz="800" dirty="0" smtClean="0"/>
          </a:p>
          <a:p>
            <a:r>
              <a:rPr lang="en-US" b="1" u="sng" dirty="0" smtClean="0"/>
              <a:t>Galatians</a:t>
            </a:r>
            <a:r>
              <a:rPr lang="en-US" b="1" u="sng" baseline="0" dirty="0" smtClean="0"/>
              <a:t> 1:6-9 - Read</a:t>
            </a:r>
            <a:endParaRPr lang="en-US" sz="800" baseline="0" dirty="0" smtClean="0"/>
          </a:p>
          <a:p>
            <a:r>
              <a:rPr lang="en-US" b="1" u="sng" baseline="0" dirty="0" smtClean="0"/>
              <a:t>1 Timothy 1:3-4 </a:t>
            </a:r>
            <a:r>
              <a:rPr lang="en-US" baseline="0" dirty="0" smtClean="0"/>
              <a:t>-  As I besought thee to abide still at Ephesus, when I went into Macedonia, that thou </a:t>
            </a:r>
            <a:r>
              <a:rPr lang="en-US" baseline="0" dirty="0" err="1" smtClean="0"/>
              <a:t>mightest</a:t>
            </a:r>
            <a:r>
              <a:rPr lang="en-US" baseline="0" dirty="0" smtClean="0"/>
              <a:t> charge some that they teach no other doctrine, Neither give heed to fables and endless genealogies, which minister questions, rather than godly edifying which is in faith: so do.</a:t>
            </a:r>
            <a:endParaRPr lang="en-US" sz="800" baseline="0" dirty="0" smtClean="0"/>
          </a:p>
          <a:p>
            <a:r>
              <a:rPr lang="en-US" b="1" u="sng" baseline="0" dirty="0" smtClean="0"/>
              <a:t>Hebrews 9:26, 28 </a:t>
            </a:r>
            <a:r>
              <a:rPr lang="en-US" baseline="0" dirty="0" smtClean="0"/>
              <a:t>- For then must he often have suffered since the foundation of the world: but now once in the end of the world hath he appeared to put away sin by the sacrifice of himself. And as it is appointed unto men </a:t>
            </a:r>
            <a:r>
              <a:rPr lang="en-US" b="1" baseline="0" dirty="0" smtClean="0"/>
              <a:t>once to die</a:t>
            </a:r>
            <a:r>
              <a:rPr lang="en-US" baseline="0" dirty="0" smtClean="0"/>
              <a:t>, but after this the judgment: So Christ was </a:t>
            </a:r>
            <a:r>
              <a:rPr lang="en-US" b="1" baseline="0" dirty="0" smtClean="0"/>
              <a:t>once offered </a:t>
            </a:r>
            <a:r>
              <a:rPr lang="en-US" baseline="0" dirty="0" smtClean="0"/>
              <a:t>to bear the sins of many; and unto them that look for him shall he appear the second time without sin unto salvation.</a:t>
            </a:r>
            <a:endParaRPr lang="en-US" b="1" u="sng" baseline="0" dirty="0" smtClean="0"/>
          </a:p>
          <a:p>
            <a:r>
              <a:rPr lang="en-US" b="1" u="sng" baseline="0" dirty="0" smtClean="0"/>
              <a:t>Hebrews 10:2, 10</a:t>
            </a:r>
            <a:r>
              <a:rPr lang="en-US" baseline="0" dirty="0" smtClean="0"/>
              <a:t> - For then would they not have ceased to be offered? because that the worshippers once purged should have had no more conscience of sins. 10 By the which will we are sanctified through the offering of the body of Jesus Christ </a:t>
            </a:r>
            <a:r>
              <a:rPr lang="en-US" b="1" baseline="0" dirty="0" smtClean="0"/>
              <a:t>once for all</a:t>
            </a:r>
            <a:r>
              <a:rPr lang="en-US" baseline="0" dirty="0" smtClean="0"/>
              <a:t>.</a:t>
            </a:r>
          </a:p>
          <a:p>
            <a:r>
              <a:rPr lang="en-US" b="1" u="sng" baseline="0" dirty="0" smtClean="0"/>
              <a:t>1 Peter 3:18 </a:t>
            </a:r>
            <a:r>
              <a:rPr lang="en-US" baseline="0" dirty="0" smtClean="0"/>
              <a:t>- For Christ also hath </a:t>
            </a:r>
            <a:r>
              <a:rPr lang="en-US" b="1" baseline="0" dirty="0" smtClean="0"/>
              <a:t>once suffered</a:t>
            </a:r>
            <a:r>
              <a:rPr lang="en-US" b="0" baseline="0" dirty="0" smtClean="0"/>
              <a:t> </a:t>
            </a:r>
            <a:r>
              <a:rPr lang="en-US" baseline="0" dirty="0" smtClean="0"/>
              <a:t>for sins, the just for the unjust, that he might bring us to God, being put to death in the flesh, but quickened by the Spirit: </a:t>
            </a:r>
          </a:p>
        </p:txBody>
      </p:sp>
      <p:sp>
        <p:nvSpPr>
          <p:cNvPr id="4" name="Slide Number Placeholder 3"/>
          <p:cNvSpPr>
            <a:spLocks noGrp="1"/>
          </p:cNvSpPr>
          <p:nvPr>
            <p:ph type="sldNum" sz="quarter" idx="10"/>
          </p:nvPr>
        </p:nvSpPr>
        <p:spPr/>
        <p:txBody>
          <a:bodyPr/>
          <a:lstStyle/>
          <a:p>
            <a:fld id="{59A7B466-6A22-43BE-A779-1ADF28C68816}" type="slidenum">
              <a:rPr lang="en-US" smtClean="0"/>
              <a:t>6</a:t>
            </a:fld>
            <a:endParaRPr lang="en-US"/>
          </a:p>
        </p:txBody>
      </p:sp>
    </p:spTree>
    <p:extLst>
      <p:ext uri="{BB962C8B-B14F-4D97-AF65-F5344CB8AC3E}">
        <p14:creationId xmlns:p14="http://schemas.microsoft.com/office/powerpoint/2010/main" val="2850785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Matt</a:t>
            </a:r>
            <a:r>
              <a:rPr lang="en-US" b="1" u="sng" baseline="0" dirty="0" smtClean="0"/>
              <a:t>- </a:t>
            </a:r>
            <a:r>
              <a:rPr lang="en-US" b="1" u="sng" baseline="0" dirty="0" smtClean="0"/>
              <a:t>25:31-33 </a:t>
            </a:r>
            <a:r>
              <a:rPr lang="en-US" baseline="0" dirty="0" smtClean="0"/>
              <a:t>- </a:t>
            </a:r>
            <a:r>
              <a:rPr lang="en-US" dirty="0" smtClean="0"/>
              <a:t>When the Son of man shall come in his glory, and all the holy angels with him, then shall he sit upon the throne of his glory: And before him shall be gathered all nations: and he shall separate them one from another, as a shepherd </a:t>
            </a:r>
            <a:r>
              <a:rPr lang="en-US" dirty="0" err="1" smtClean="0"/>
              <a:t>divideth</a:t>
            </a:r>
            <a:r>
              <a:rPr lang="en-US" dirty="0" smtClean="0"/>
              <a:t> his sheep from the goats: And he shall set the sheep on his right hand, but the goats on the left.</a:t>
            </a:r>
            <a:endParaRPr lang="en-US" sz="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t>Acts</a:t>
            </a:r>
            <a:r>
              <a:rPr lang="en-US" b="1" u="sng" baseline="0" dirty="0" smtClean="0"/>
              <a:t> 17: 30, 31 </a:t>
            </a:r>
            <a:r>
              <a:rPr lang="en-US" baseline="0" dirty="0" smtClean="0"/>
              <a:t>- And the times of this ignorance God winked at; but now </a:t>
            </a:r>
            <a:r>
              <a:rPr lang="en-US" baseline="0" dirty="0" err="1" smtClean="0"/>
              <a:t>commandeth</a:t>
            </a:r>
            <a:r>
              <a:rPr lang="en-US" baseline="0" dirty="0" smtClean="0"/>
              <a:t> all men every where to repent: Because he hath appointed a day, in the which he will judge the world in righteousness by that man whom he hath ordained; whereof he hath given assurance unto all men, in that he hath raised him from the dead.</a:t>
            </a:r>
            <a:endParaRPr lang="en-US" b="1" u="sng" dirty="0" smtClean="0"/>
          </a:p>
          <a:p>
            <a:r>
              <a:rPr lang="en-US" b="1" u="sng" dirty="0" err="1" smtClean="0"/>
              <a:t>Jn</a:t>
            </a:r>
            <a:r>
              <a:rPr lang="en-US" b="1" u="sng" baseline="0" dirty="0" smtClean="0"/>
              <a:t> 5:28-29 </a:t>
            </a:r>
            <a:r>
              <a:rPr lang="en-US" baseline="0" dirty="0" smtClean="0"/>
              <a:t>- Marvel not at this: for the hour is coming, in the which all that are in the graves shall hear his voice, And shall come forth; they that have done good, unto the resurrection of life; and they that have done evil, unto the resurrection of damnation. </a:t>
            </a:r>
          </a:p>
          <a:p>
            <a:r>
              <a:rPr lang="en-US" b="1" u="sng" baseline="0" dirty="0" smtClean="0"/>
              <a:t>2 </a:t>
            </a:r>
            <a:r>
              <a:rPr lang="en-US" b="1" u="sng" baseline="0" dirty="0" smtClean="0"/>
              <a:t>Tim. 4:8 </a:t>
            </a:r>
            <a:r>
              <a:rPr lang="en-US" baseline="0" dirty="0" smtClean="0"/>
              <a:t>- Henceforth there is laid up for me a crown of righteousness, which the Lord, the righteous judge, shall give me at that day: and not to me only, but unto all them also that love his appearing</a:t>
            </a:r>
          </a:p>
          <a:p>
            <a:r>
              <a:rPr lang="en-US" b="1" u="sng" baseline="0" dirty="0" smtClean="0"/>
              <a:t>Romans 2:5-10 - READ</a:t>
            </a:r>
            <a:r>
              <a:rPr lang="en-US" b="1" u="none" baseline="0" dirty="0" smtClean="0"/>
              <a:t>     </a:t>
            </a:r>
            <a:r>
              <a:rPr lang="en-US" b="1" u="sng" baseline="0" dirty="0" smtClean="0"/>
              <a:t>1 Peter 4:17-18 - READ </a:t>
            </a:r>
          </a:p>
          <a:p>
            <a:r>
              <a:rPr lang="en-US" b="1" u="sng" dirty="0" smtClean="0"/>
              <a:t>2 Thess. 1:7-9</a:t>
            </a:r>
            <a:r>
              <a:rPr lang="en-US" b="1" u="sng" baseline="0" dirty="0" smtClean="0"/>
              <a:t> </a:t>
            </a:r>
            <a:r>
              <a:rPr lang="en-US" baseline="0" dirty="0" smtClean="0"/>
              <a:t>- And to you who are troubled rest with us, when the Lord Jesus shall be revealed from heaven with his mighty angels, In flaming fire taking vengeance on them that know not God, and that obey not the gospel of our Lord Jesus Christ: Who shall be punished with everlasting destruction from the presence of the Lord, and from the glory of his power. </a:t>
            </a:r>
            <a:endParaRPr lang="en-US" dirty="0"/>
          </a:p>
        </p:txBody>
      </p:sp>
      <p:sp>
        <p:nvSpPr>
          <p:cNvPr id="4" name="Slide Number Placeholder 3"/>
          <p:cNvSpPr>
            <a:spLocks noGrp="1"/>
          </p:cNvSpPr>
          <p:nvPr>
            <p:ph type="sldNum" sz="quarter" idx="10"/>
          </p:nvPr>
        </p:nvSpPr>
        <p:spPr/>
        <p:txBody>
          <a:bodyPr/>
          <a:lstStyle/>
          <a:p>
            <a:fld id="{59A7B466-6A22-43BE-A779-1ADF28C68816}" type="slidenum">
              <a:rPr lang="en-US" smtClean="0"/>
              <a:t>7</a:t>
            </a:fld>
            <a:endParaRPr lang="en-US"/>
          </a:p>
        </p:txBody>
      </p:sp>
    </p:spTree>
    <p:extLst>
      <p:ext uri="{BB962C8B-B14F-4D97-AF65-F5344CB8AC3E}">
        <p14:creationId xmlns:p14="http://schemas.microsoft.com/office/powerpoint/2010/main" val="443474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err="1" smtClean="0"/>
              <a:t>Psa</a:t>
            </a:r>
            <a:r>
              <a:rPr lang="en-US" b="1" u="sng" baseline="0" dirty="0" smtClean="0"/>
              <a:t> 39:4 </a:t>
            </a:r>
            <a:r>
              <a:rPr lang="en-US" baseline="0" dirty="0" smtClean="0"/>
              <a:t>- L</a:t>
            </a:r>
            <a:r>
              <a:rPr lang="en-US" dirty="0" smtClean="0"/>
              <a:t>ORD, make me to know mine end, and the measure of my days, what it is; that I may know how frail I am</a:t>
            </a:r>
          </a:p>
          <a:p>
            <a:r>
              <a:rPr lang="en-US" b="1" u="sng" dirty="0" smtClean="0"/>
              <a:t>2</a:t>
            </a:r>
            <a:r>
              <a:rPr lang="en-US" b="1" u="sng" baseline="0" dirty="0" smtClean="0"/>
              <a:t> Peter 3:8 </a:t>
            </a:r>
            <a:r>
              <a:rPr lang="en-US" baseline="0" dirty="0" smtClean="0"/>
              <a:t>- But, beloved, be not ignorant of this one thing, that one day is with the Lord as a thousand years, and a thousand years as one day.</a:t>
            </a:r>
          </a:p>
          <a:p>
            <a:r>
              <a:rPr lang="en-US" b="1" u="sng" baseline="0" dirty="0" err="1" smtClean="0"/>
              <a:t>Psa</a:t>
            </a:r>
            <a:r>
              <a:rPr lang="en-US" b="1" u="sng" baseline="0" dirty="0" smtClean="0"/>
              <a:t> 90:4 </a:t>
            </a:r>
            <a:r>
              <a:rPr lang="en-US" baseline="0" dirty="0" smtClean="0"/>
              <a:t>- For a thousand years in thy sight are but as yesterday when it is past, and as a watch in the night</a:t>
            </a:r>
          </a:p>
          <a:p>
            <a:endParaRPr lang="en-US" baseline="0" dirty="0" smtClean="0"/>
          </a:p>
          <a:p>
            <a:r>
              <a:rPr lang="en-US" b="1" u="sng" baseline="0" dirty="0" smtClean="0"/>
              <a:t>Revelation 2:10 </a:t>
            </a:r>
            <a:r>
              <a:rPr lang="en-US" baseline="0" dirty="0" smtClean="0"/>
              <a:t>-  "Do not fear any of those things which you are about to suffer. Indeed, the devil is about to throw some of you into prison, that you may be tested, and you will have tribulation </a:t>
            </a:r>
            <a:r>
              <a:rPr lang="en-US" b="1" baseline="0" dirty="0" smtClean="0"/>
              <a:t>ten days</a:t>
            </a:r>
            <a:r>
              <a:rPr lang="en-US" baseline="0" dirty="0" smtClean="0"/>
              <a:t>. Be faithful until death, and I will give you the crown of life”</a:t>
            </a:r>
          </a:p>
          <a:p>
            <a:endParaRPr lang="en-US" baseline="0" dirty="0" smtClean="0"/>
          </a:p>
          <a:p>
            <a:r>
              <a:rPr lang="en-US" b="1" u="sng" baseline="0" dirty="0" smtClean="0"/>
              <a:t>Matthew 25:46 </a:t>
            </a:r>
            <a:r>
              <a:rPr lang="en-US" b="1" u="none" baseline="0" dirty="0" smtClean="0"/>
              <a:t>- </a:t>
            </a:r>
            <a:r>
              <a:rPr lang="en-US" baseline="0" dirty="0" smtClean="0"/>
              <a:t>"And these will go away into </a:t>
            </a:r>
            <a:r>
              <a:rPr lang="en-US" b="1" baseline="0" dirty="0" smtClean="0"/>
              <a:t>everlasting</a:t>
            </a:r>
            <a:r>
              <a:rPr lang="en-US" baseline="0" dirty="0" smtClean="0"/>
              <a:t> (</a:t>
            </a:r>
            <a:r>
              <a:rPr lang="en-US" baseline="0" dirty="0" err="1" smtClean="0"/>
              <a:t>aionios</a:t>
            </a:r>
            <a:r>
              <a:rPr lang="en-US" baseline="0" dirty="0" smtClean="0"/>
              <a:t>) punishment, but the righteous into </a:t>
            </a:r>
            <a:r>
              <a:rPr lang="en-US" b="1" baseline="0" dirty="0" smtClean="0"/>
              <a:t>eternal</a:t>
            </a:r>
            <a:r>
              <a:rPr lang="en-US" baseline="0" dirty="0" smtClean="0"/>
              <a:t> (</a:t>
            </a:r>
            <a:r>
              <a:rPr lang="en-US" baseline="0" dirty="0" err="1" smtClean="0"/>
              <a:t>aionios</a:t>
            </a:r>
            <a:r>
              <a:rPr lang="en-US" baseline="0" dirty="0" smtClean="0"/>
              <a:t>) life.“ - KJV</a:t>
            </a:r>
          </a:p>
          <a:p>
            <a:endParaRPr lang="en-US" baseline="0" dirty="0" smtClean="0"/>
          </a:p>
          <a:p>
            <a:r>
              <a:rPr lang="en-US" b="1" u="sng" baseline="0" dirty="0" err="1" smtClean="0"/>
              <a:t>Aionios</a:t>
            </a:r>
            <a:r>
              <a:rPr lang="en-US" b="1" u="sng" baseline="0" dirty="0" smtClean="0"/>
              <a:t>  [</a:t>
            </a:r>
            <a:r>
              <a:rPr lang="en-US" b="1" u="sng" baseline="0" dirty="0" err="1" smtClean="0"/>
              <a:t>ahee</a:t>
            </a:r>
            <a:r>
              <a:rPr lang="en-US" b="1" u="sng" baseline="0" dirty="0" smtClean="0"/>
              <a:t>-o'-nee-</a:t>
            </a:r>
            <a:r>
              <a:rPr lang="en-US" b="1" u="sng" baseline="0" dirty="0" err="1" smtClean="0"/>
              <a:t>os</a:t>
            </a:r>
            <a:r>
              <a:rPr lang="en-US" b="1" baseline="0" dirty="0" smtClean="0"/>
              <a:t>] </a:t>
            </a:r>
            <a:r>
              <a:rPr lang="en-US" baseline="0" dirty="0" smtClean="0"/>
              <a:t>- </a:t>
            </a:r>
            <a:r>
              <a:rPr lang="en-US" dirty="0" smtClean="0"/>
              <a:t>(also used of past time, or past and future as well):--eternal, for ever, everlasting, world (began). - Strong</a:t>
            </a:r>
            <a:endParaRPr lang="en-US" dirty="0"/>
          </a:p>
        </p:txBody>
      </p:sp>
      <p:sp>
        <p:nvSpPr>
          <p:cNvPr id="4" name="Slide Number Placeholder 3"/>
          <p:cNvSpPr>
            <a:spLocks noGrp="1"/>
          </p:cNvSpPr>
          <p:nvPr>
            <p:ph type="sldNum" sz="quarter" idx="10"/>
          </p:nvPr>
        </p:nvSpPr>
        <p:spPr/>
        <p:txBody>
          <a:bodyPr/>
          <a:lstStyle/>
          <a:p>
            <a:fld id="{59A7B466-6A22-43BE-A779-1ADF28C68816}" type="slidenum">
              <a:rPr lang="en-US" smtClean="0"/>
              <a:t>8</a:t>
            </a:fld>
            <a:endParaRPr lang="en-US"/>
          </a:p>
        </p:txBody>
      </p:sp>
    </p:spTree>
    <p:extLst>
      <p:ext uri="{BB962C8B-B14F-4D97-AF65-F5344CB8AC3E}">
        <p14:creationId xmlns:p14="http://schemas.microsoft.com/office/powerpoint/2010/main" val="3492797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Matthew 25:46 "And these will go away into </a:t>
            </a:r>
            <a:r>
              <a:rPr lang="en-US" b="1" baseline="0" dirty="0" smtClean="0"/>
              <a:t>everlasting</a:t>
            </a:r>
            <a:r>
              <a:rPr lang="en-US" baseline="0" dirty="0" smtClean="0"/>
              <a:t> (</a:t>
            </a:r>
            <a:r>
              <a:rPr lang="en-US" baseline="0" dirty="0" err="1" smtClean="0"/>
              <a:t>aionios</a:t>
            </a:r>
            <a:r>
              <a:rPr lang="en-US" baseline="0" dirty="0" smtClean="0"/>
              <a:t>) punishment, but the righteous into </a:t>
            </a:r>
            <a:r>
              <a:rPr lang="en-US" b="1" baseline="0" dirty="0" smtClean="0"/>
              <a:t>eternal</a:t>
            </a:r>
            <a:r>
              <a:rPr lang="en-US" baseline="0" dirty="0" smtClean="0"/>
              <a:t> (</a:t>
            </a:r>
            <a:r>
              <a:rPr lang="en-US" baseline="0" dirty="0" err="1" smtClean="0"/>
              <a:t>aionios</a:t>
            </a:r>
            <a:r>
              <a:rPr lang="en-US" baseline="0" dirty="0" smtClean="0"/>
              <a:t>) life.“ - KJV</a:t>
            </a:r>
          </a:p>
          <a:p>
            <a:endParaRPr lang="en-US" baseline="0" dirty="0" smtClean="0"/>
          </a:p>
          <a:p>
            <a:r>
              <a:rPr lang="en-US" baseline="0" dirty="0" err="1" smtClean="0"/>
              <a:t>Aionios</a:t>
            </a:r>
            <a:r>
              <a:rPr lang="en-US" baseline="0" dirty="0" smtClean="0"/>
              <a:t> [</a:t>
            </a:r>
            <a:r>
              <a:rPr lang="en-US" baseline="0" dirty="0" err="1" smtClean="0"/>
              <a:t>ahee</a:t>
            </a:r>
            <a:r>
              <a:rPr lang="en-US" baseline="0" dirty="0" smtClean="0"/>
              <a:t>-o'-nee-</a:t>
            </a:r>
            <a:r>
              <a:rPr lang="en-US" baseline="0" dirty="0" err="1" smtClean="0"/>
              <a:t>os</a:t>
            </a:r>
            <a:r>
              <a:rPr lang="en-US" baseline="0" dirty="0" smtClean="0"/>
              <a:t>] - </a:t>
            </a:r>
            <a:r>
              <a:rPr lang="en-US" dirty="0" smtClean="0"/>
              <a:t>(also used of past time, or past and future as well):--eternal, for ever, everlasting, world (began). - Strong</a:t>
            </a:r>
          </a:p>
          <a:p>
            <a:endParaRPr lang="en-US" dirty="0" smtClean="0"/>
          </a:p>
          <a:p>
            <a:r>
              <a:rPr lang="en-US" sz="1200" b="0" i="0" u="none" strike="noStrike" kern="1200" baseline="0" dirty="0" smtClean="0">
                <a:solidFill>
                  <a:schemeClr val="tx1"/>
                </a:solidFill>
                <a:latin typeface="+mn-lt"/>
                <a:ea typeface="+mn-ea"/>
                <a:cs typeface="+mn-cs"/>
              </a:rPr>
              <a:t>Boles, H. Leo. </a:t>
            </a:r>
            <a:r>
              <a:rPr lang="en-US" sz="1200" b="0" i="1" u="none" strike="noStrike" kern="1200" baseline="0" dirty="0" smtClean="0">
                <a:solidFill>
                  <a:schemeClr val="tx1"/>
                </a:solidFill>
                <a:latin typeface="+mn-lt"/>
                <a:ea typeface="+mn-ea"/>
                <a:cs typeface="+mn-cs"/>
              </a:rPr>
              <a:t>A Commentary on the Gospel of Matthew. </a:t>
            </a:r>
            <a:r>
              <a:rPr lang="en-US" sz="1200" b="0" i="0" u="none" strike="noStrike" kern="1200" baseline="0" dirty="0" smtClean="0">
                <a:solidFill>
                  <a:schemeClr val="tx1"/>
                </a:solidFill>
                <a:latin typeface="+mn-lt"/>
                <a:ea typeface="+mn-ea"/>
                <a:cs typeface="+mn-cs"/>
              </a:rPr>
              <a:t>Nashville:  The Gospel Advocate Co., 1952., p 491</a:t>
            </a:r>
            <a:endParaRPr lang="en-US" dirty="0" smtClean="0"/>
          </a:p>
          <a:p>
            <a:endParaRPr lang="en-US" dirty="0"/>
          </a:p>
        </p:txBody>
      </p:sp>
      <p:sp>
        <p:nvSpPr>
          <p:cNvPr id="4" name="Slide Number Placeholder 3"/>
          <p:cNvSpPr>
            <a:spLocks noGrp="1"/>
          </p:cNvSpPr>
          <p:nvPr>
            <p:ph type="sldNum" sz="quarter" idx="10"/>
          </p:nvPr>
        </p:nvSpPr>
        <p:spPr/>
        <p:txBody>
          <a:bodyPr/>
          <a:lstStyle/>
          <a:p>
            <a:fld id="{59A7B466-6A22-43BE-A779-1ADF28C68816}" type="slidenum">
              <a:rPr lang="en-US" smtClean="0"/>
              <a:t>9</a:t>
            </a:fld>
            <a:endParaRPr lang="en-US"/>
          </a:p>
        </p:txBody>
      </p:sp>
    </p:spTree>
    <p:extLst>
      <p:ext uri="{BB962C8B-B14F-4D97-AF65-F5344CB8AC3E}">
        <p14:creationId xmlns:p14="http://schemas.microsoft.com/office/powerpoint/2010/main" val="2522150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DDB5FF5-2870-4B0B-BDA2-A0B058E4BA03}" type="datetime1">
              <a:rPr lang="en-US" smtClean="0"/>
              <a:t>11/26/2016</a:t>
            </a:fld>
            <a:endParaRPr lang="en-US"/>
          </a:p>
        </p:txBody>
      </p:sp>
      <p:sp>
        <p:nvSpPr>
          <p:cNvPr id="8" name="Slide Number Placeholder 7"/>
          <p:cNvSpPr>
            <a:spLocks noGrp="1"/>
          </p:cNvSpPr>
          <p:nvPr>
            <p:ph type="sldNum" sz="quarter" idx="11"/>
          </p:nvPr>
        </p:nvSpPr>
        <p:spPr/>
        <p:txBody>
          <a:bodyPr/>
          <a:lstStyle/>
          <a:p>
            <a:fld id="{76E9364E-6E63-49E9-9E97-6765AABAFA77}" type="slidenum">
              <a:rPr lang="en-US" smtClean="0"/>
              <a:t>‹#›</a:t>
            </a:fld>
            <a:endParaRPr lang="en-US"/>
          </a:p>
        </p:txBody>
      </p:sp>
      <p:sp>
        <p:nvSpPr>
          <p:cNvPr id="9" name="Footer Placeholder 8"/>
          <p:cNvSpPr>
            <a:spLocks noGrp="1"/>
          </p:cNvSpPr>
          <p:nvPr>
            <p:ph type="ftr" sz="quarter" idx="12"/>
          </p:nvPr>
        </p:nvSpPr>
        <p:spPr/>
        <p:txBody>
          <a:bodyPr/>
          <a:lstStyle/>
          <a:p>
            <a:r>
              <a:rPr lang="en-US" smtClean="0"/>
              <a:t>The Five Most Urgent Matters of Life</a:t>
            </a:r>
            <a:endParaRPr lang="en-US"/>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6272AF-8EBD-4C96-BF8B-6EC8DAA4C2AD}" type="datetime1">
              <a:rPr lang="en-US" smtClean="0"/>
              <a:t>11/26/2016</a:t>
            </a:fld>
            <a:endParaRPr lang="en-US"/>
          </a:p>
        </p:txBody>
      </p:sp>
      <p:sp>
        <p:nvSpPr>
          <p:cNvPr id="5" name="Footer Placeholder 4"/>
          <p:cNvSpPr>
            <a:spLocks noGrp="1"/>
          </p:cNvSpPr>
          <p:nvPr>
            <p:ph type="ftr" sz="quarter" idx="11"/>
          </p:nvPr>
        </p:nvSpPr>
        <p:spPr/>
        <p:txBody>
          <a:bodyPr/>
          <a:lstStyle/>
          <a:p>
            <a:r>
              <a:rPr lang="en-US" smtClean="0"/>
              <a:t>The Five Most Urgent Matters of Life</a:t>
            </a:r>
            <a:endParaRPr lang="en-US"/>
          </a:p>
        </p:txBody>
      </p:sp>
      <p:sp>
        <p:nvSpPr>
          <p:cNvPr id="6" name="Slide Number Placeholder 5"/>
          <p:cNvSpPr>
            <a:spLocks noGrp="1"/>
          </p:cNvSpPr>
          <p:nvPr>
            <p:ph type="sldNum" sz="quarter" idx="12"/>
          </p:nvPr>
        </p:nvSpPr>
        <p:spPr/>
        <p:txBody>
          <a:bodyPr/>
          <a:lstStyle/>
          <a:p>
            <a:fld id="{76E9364E-6E63-49E9-9E97-6765AABAFA77}" type="slidenum">
              <a:rPr lang="en-US" smtClean="0"/>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68E67-D4E7-4B2C-BFBC-8054DE7D325A}" type="datetime1">
              <a:rPr lang="en-US" smtClean="0"/>
              <a:t>11/26/2016</a:t>
            </a:fld>
            <a:endParaRPr lang="en-US"/>
          </a:p>
        </p:txBody>
      </p:sp>
      <p:sp>
        <p:nvSpPr>
          <p:cNvPr id="5" name="Footer Placeholder 4"/>
          <p:cNvSpPr>
            <a:spLocks noGrp="1"/>
          </p:cNvSpPr>
          <p:nvPr>
            <p:ph type="ftr" sz="quarter" idx="11"/>
          </p:nvPr>
        </p:nvSpPr>
        <p:spPr/>
        <p:txBody>
          <a:bodyPr/>
          <a:lstStyle/>
          <a:p>
            <a:r>
              <a:rPr lang="en-US" smtClean="0"/>
              <a:t>The Five Most Urgent Matters of Life</a:t>
            </a:r>
            <a:endParaRPr lang="en-US"/>
          </a:p>
        </p:txBody>
      </p:sp>
      <p:sp>
        <p:nvSpPr>
          <p:cNvPr id="6" name="Slide Number Placeholder 5"/>
          <p:cNvSpPr>
            <a:spLocks noGrp="1"/>
          </p:cNvSpPr>
          <p:nvPr>
            <p:ph type="sldNum" sz="quarter" idx="12"/>
          </p:nvPr>
        </p:nvSpPr>
        <p:spPr/>
        <p:txBody>
          <a:bodyPr/>
          <a:lstStyle/>
          <a:p>
            <a:fld id="{76E9364E-6E63-49E9-9E97-6765AABAFA77}" type="slidenum">
              <a:rPr lang="en-US" smtClean="0"/>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9563F40-C482-44AE-9D0C-63642BE14773}" type="datetime1">
              <a:rPr lang="en-US" smtClean="0"/>
              <a:t>11/26/2016</a:t>
            </a:fld>
            <a:endParaRPr lang="en-US"/>
          </a:p>
        </p:txBody>
      </p:sp>
      <p:sp>
        <p:nvSpPr>
          <p:cNvPr id="5" name="Footer Placeholder 4"/>
          <p:cNvSpPr>
            <a:spLocks noGrp="1"/>
          </p:cNvSpPr>
          <p:nvPr>
            <p:ph type="ftr" sz="quarter" idx="11"/>
          </p:nvPr>
        </p:nvSpPr>
        <p:spPr/>
        <p:txBody>
          <a:bodyPr/>
          <a:lstStyle/>
          <a:p>
            <a:r>
              <a:rPr lang="en-US" smtClean="0"/>
              <a:t>The Five Most Urgent Matters of Life</a:t>
            </a:r>
            <a:endParaRPr lang="en-US"/>
          </a:p>
        </p:txBody>
      </p:sp>
      <p:sp>
        <p:nvSpPr>
          <p:cNvPr id="6" name="Slide Number Placeholder 5"/>
          <p:cNvSpPr>
            <a:spLocks noGrp="1"/>
          </p:cNvSpPr>
          <p:nvPr>
            <p:ph type="sldNum" sz="quarter" idx="12"/>
          </p:nvPr>
        </p:nvSpPr>
        <p:spPr/>
        <p:txBody>
          <a:bodyPr/>
          <a:lstStyle/>
          <a:p>
            <a:fld id="{76E9364E-6E63-49E9-9E97-6765AABAFA77}" type="slidenum">
              <a:rPr lang="en-US" smtClean="0"/>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E91A0-4D77-4703-99B2-8DFC9B8F472C}" type="datetime1">
              <a:rPr lang="en-US" smtClean="0"/>
              <a:t>11/26/2016</a:t>
            </a:fld>
            <a:endParaRPr lang="en-US"/>
          </a:p>
        </p:txBody>
      </p:sp>
      <p:sp>
        <p:nvSpPr>
          <p:cNvPr id="5" name="Footer Placeholder 4"/>
          <p:cNvSpPr>
            <a:spLocks noGrp="1"/>
          </p:cNvSpPr>
          <p:nvPr>
            <p:ph type="ftr" sz="quarter" idx="11"/>
          </p:nvPr>
        </p:nvSpPr>
        <p:spPr/>
        <p:txBody>
          <a:bodyPr/>
          <a:lstStyle/>
          <a:p>
            <a:r>
              <a:rPr lang="en-US" smtClean="0"/>
              <a:t>The Five Most Urgent Matters of Life</a:t>
            </a:r>
            <a:endParaRPr lang="en-US"/>
          </a:p>
        </p:txBody>
      </p:sp>
      <p:sp>
        <p:nvSpPr>
          <p:cNvPr id="6" name="Slide Number Placeholder 5"/>
          <p:cNvSpPr>
            <a:spLocks noGrp="1"/>
          </p:cNvSpPr>
          <p:nvPr>
            <p:ph type="sldNum" sz="quarter" idx="12"/>
          </p:nvPr>
        </p:nvSpPr>
        <p:spPr/>
        <p:txBody>
          <a:bodyPr/>
          <a:lstStyle/>
          <a:p>
            <a:fld id="{76E9364E-6E63-49E9-9E97-6765AABAFA77}"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7F6FC25-F727-4FAB-A741-0FC985A38891}" type="datetime1">
              <a:rPr lang="en-US" smtClean="0"/>
              <a:t>11/26/2016</a:t>
            </a:fld>
            <a:endParaRPr lang="en-US"/>
          </a:p>
        </p:txBody>
      </p:sp>
      <p:sp>
        <p:nvSpPr>
          <p:cNvPr id="6" name="Footer Placeholder 5"/>
          <p:cNvSpPr>
            <a:spLocks noGrp="1"/>
          </p:cNvSpPr>
          <p:nvPr>
            <p:ph type="ftr" sz="quarter" idx="11"/>
          </p:nvPr>
        </p:nvSpPr>
        <p:spPr/>
        <p:txBody>
          <a:bodyPr/>
          <a:lstStyle/>
          <a:p>
            <a:r>
              <a:rPr lang="en-US" smtClean="0"/>
              <a:t>The Five Most Urgent Matters of Life</a:t>
            </a:r>
            <a:endParaRPr lang="en-US"/>
          </a:p>
        </p:txBody>
      </p:sp>
      <p:sp>
        <p:nvSpPr>
          <p:cNvPr id="7" name="Slide Number Placeholder 6"/>
          <p:cNvSpPr>
            <a:spLocks noGrp="1"/>
          </p:cNvSpPr>
          <p:nvPr>
            <p:ph type="sldNum" sz="quarter" idx="12"/>
          </p:nvPr>
        </p:nvSpPr>
        <p:spPr/>
        <p:txBody>
          <a:bodyPr/>
          <a:lstStyle/>
          <a:p>
            <a:fld id="{76E9364E-6E63-49E9-9E97-6765AABAFA77}"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9842A5B-F1B0-4E31-B806-CE52CF22A534}" type="datetime1">
              <a:rPr lang="en-US" smtClean="0"/>
              <a:t>11/26/2016</a:t>
            </a:fld>
            <a:endParaRPr lang="en-US"/>
          </a:p>
        </p:txBody>
      </p:sp>
      <p:sp>
        <p:nvSpPr>
          <p:cNvPr id="8" name="Footer Placeholder 7"/>
          <p:cNvSpPr>
            <a:spLocks noGrp="1"/>
          </p:cNvSpPr>
          <p:nvPr>
            <p:ph type="ftr" sz="quarter" idx="11"/>
          </p:nvPr>
        </p:nvSpPr>
        <p:spPr/>
        <p:txBody>
          <a:bodyPr/>
          <a:lstStyle/>
          <a:p>
            <a:r>
              <a:rPr lang="en-US" smtClean="0"/>
              <a:t>The Five Most Urgent Matters of Life</a:t>
            </a:r>
            <a:endParaRPr lang="en-US"/>
          </a:p>
        </p:txBody>
      </p:sp>
      <p:sp>
        <p:nvSpPr>
          <p:cNvPr id="9" name="Slide Number Placeholder 8"/>
          <p:cNvSpPr>
            <a:spLocks noGrp="1"/>
          </p:cNvSpPr>
          <p:nvPr>
            <p:ph type="sldNum" sz="quarter" idx="12"/>
          </p:nvPr>
        </p:nvSpPr>
        <p:spPr/>
        <p:txBody>
          <a:bodyPr/>
          <a:lstStyle/>
          <a:p>
            <a:fld id="{76E9364E-6E63-49E9-9E97-6765AABAFA77}"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1AC08CC-FD43-4C21-B987-462D90919530}" type="datetime1">
              <a:rPr lang="en-US" smtClean="0"/>
              <a:t>11/26/2016</a:t>
            </a:fld>
            <a:endParaRPr lang="en-US"/>
          </a:p>
        </p:txBody>
      </p:sp>
      <p:sp>
        <p:nvSpPr>
          <p:cNvPr id="4" name="Footer Placeholder 3"/>
          <p:cNvSpPr>
            <a:spLocks noGrp="1"/>
          </p:cNvSpPr>
          <p:nvPr>
            <p:ph type="ftr" sz="quarter" idx="11"/>
          </p:nvPr>
        </p:nvSpPr>
        <p:spPr/>
        <p:txBody>
          <a:bodyPr/>
          <a:lstStyle/>
          <a:p>
            <a:r>
              <a:rPr lang="en-US" smtClean="0"/>
              <a:t>The Five Most Urgent Matters of Life</a:t>
            </a:r>
            <a:endParaRPr lang="en-US"/>
          </a:p>
        </p:txBody>
      </p:sp>
      <p:sp>
        <p:nvSpPr>
          <p:cNvPr id="5" name="Slide Number Placeholder 4"/>
          <p:cNvSpPr>
            <a:spLocks noGrp="1"/>
          </p:cNvSpPr>
          <p:nvPr>
            <p:ph type="sldNum" sz="quarter" idx="12"/>
          </p:nvPr>
        </p:nvSpPr>
        <p:spPr/>
        <p:txBody>
          <a:bodyPr/>
          <a:lstStyle/>
          <a:p>
            <a:fld id="{76E9364E-6E63-49E9-9E97-6765AABAFA77}" type="slidenum">
              <a:rPr lang="en-US" smtClean="0"/>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A3DAD-A856-4326-83CB-791E63857AD3}" type="datetime1">
              <a:rPr lang="en-US" smtClean="0"/>
              <a:t>11/26/2016</a:t>
            </a:fld>
            <a:endParaRPr lang="en-US"/>
          </a:p>
        </p:txBody>
      </p:sp>
      <p:sp>
        <p:nvSpPr>
          <p:cNvPr id="3" name="Footer Placeholder 2"/>
          <p:cNvSpPr>
            <a:spLocks noGrp="1"/>
          </p:cNvSpPr>
          <p:nvPr>
            <p:ph type="ftr" sz="quarter" idx="11"/>
          </p:nvPr>
        </p:nvSpPr>
        <p:spPr/>
        <p:txBody>
          <a:bodyPr/>
          <a:lstStyle/>
          <a:p>
            <a:r>
              <a:rPr lang="en-US" smtClean="0"/>
              <a:t>The Five Most Urgent Matters of Life</a:t>
            </a:r>
            <a:endParaRPr lang="en-US"/>
          </a:p>
        </p:txBody>
      </p:sp>
      <p:sp>
        <p:nvSpPr>
          <p:cNvPr id="4" name="Slide Number Placeholder 3"/>
          <p:cNvSpPr>
            <a:spLocks noGrp="1"/>
          </p:cNvSpPr>
          <p:nvPr>
            <p:ph type="sldNum" sz="quarter" idx="12"/>
          </p:nvPr>
        </p:nvSpPr>
        <p:spPr/>
        <p:txBody>
          <a:bodyPr/>
          <a:lstStyle/>
          <a:p>
            <a:fld id="{76E9364E-6E63-49E9-9E97-6765AABAFA77}" type="slidenum">
              <a:rPr lang="en-US" smtClean="0"/>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B7730F-3A3C-4E6B-9439-735DB0A5084C}" type="datetime1">
              <a:rPr lang="en-US" smtClean="0"/>
              <a:t>11/26/2016</a:t>
            </a:fld>
            <a:endParaRPr lang="en-US"/>
          </a:p>
        </p:txBody>
      </p:sp>
      <p:sp>
        <p:nvSpPr>
          <p:cNvPr id="6" name="Footer Placeholder 5"/>
          <p:cNvSpPr>
            <a:spLocks noGrp="1"/>
          </p:cNvSpPr>
          <p:nvPr>
            <p:ph type="ftr" sz="quarter" idx="11"/>
          </p:nvPr>
        </p:nvSpPr>
        <p:spPr/>
        <p:txBody>
          <a:bodyPr/>
          <a:lstStyle/>
          <a:p>
            <a:r>
              <a:rPr lang="en-US" smtClean="0"/>
              <a:t>The Five Most Urgent Matters of Life</a:t>
            </a:r>
            <a:endParaRPr lang="en-US"/>
          </a:p>
        </p:txBody>
      </p:sp>
      <p:sp>
        <p:nvSpPr>
          <p:cNvPr id="7" name="Slide Number Placeholder 6"/>
          <p:cNvSpPr>
            <a:spLocks noGrp="1"/>
          </p:cNvSpPr>
          <p:nvPr>
            <p:ph type="sldNum" sz="quarter" idx="12"/>
          </p:nvPr>
        </p:nvSpPr>
        <p:spPr/>
        <p:txBody>
          <a:bodyPr/>
          <a:lstStyle/>
          <a:p>
            <a:fld id="{76E9364E-6E63-49E9-9E97-6765AABAFA77}" type="slidenum">
              <a:rPr lang="en-US" smtClean="0"/>
              <a:t>‹#›</a:t>
            </a:fld>
            <a:endParaRPr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82F83-F036-4E35-8DAC-3C8739C415CC}" type="datetime1">
              <a:rPr lang="en-US" smtClean="0"/>
              <a:t>11/26/2016</a:t>
            </a:fld>
            <a:endParaRPr lang="en-US"/>
          </a:p>
        </p:txBody>
      </p:sp>
      <p:sp>
        <p:nvSpPr>
          <p:cNvPr id="6" name="Footer Placeholder 5"/>
          <p:cNvSpPr>
            <a:spLocks noGrp="1"/>
          </p:cNvSpPr>
          <p:nvPr>
            <p:ph type="ftr" sz="quarter" idx="11"/>
          </p:nvPr>
        </p:nvSpPr>
        <p:spPr/>
        <p:txBody>
          <a:bodyPr/>
          <a:lstStyle/>
          <a:p>
            <a:r>
              <a:rPr lang="en-US" smtClean="0"/>
              <a:t>The Five Most Urgent Matters of Life</a:t>
            </a:r>
            <a:endParaRPr lang="en-US"/>
          </a:p>
        </p:txBody>
      </p:sp>
      <p:sp>
        <p:nvSpPr>
          <p:cNvPr id="7" name="Slide Number Placeholder 6"/>
          <p:cNvSpPr>
            <a:spLocks noGrp="1"/>
          </p:cNvSpPr>
          <p:nvPr>
            <p:ph type="sldNum" sz="quarter" idx="12"/>
          </p:nvPr>
        </p:nvSpPr>
        <p:spPr/>
        <p:txBody>
          <a:bodyPr/>
          <a:lstStyle/>
          <a:p>
            <a:fld id="{76E9364E-6E63-49E9-9E97-6765AABAFA77}" type="slidenum">
              <a:rPr lang="en-US" smtClean="0"/>
              <a:t>‹#›</a:t>
            </a:fld>
            <a:endParaRPr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7F8CA89-21CC-4463-B16A-CD51F79E1B09}" type="datetime1">
              <a:rPr lang="en-US" smtClean="0"/>
              <a:t>11/26/2016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The Five Most Urgent Matters of Life</a:t>
            </a:r>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6E9364E-6E63-49E9-9E97-6765AABAFA77}"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ircle/>
  </p:transition>
  <p:hf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Five Most Urgent Matters of Life!</a:t>
            </a:r>
            <a:endParaRPr lang="en-US" dirty="0"/>
          </a:p>
        </p:txBody>
      </p:sp>
      <p:sp>
        <p:nvSpPr>
          <p:cNvPr id="3" name="Subtitle 2"/>
          <p:cNvSpPr>
            <a:spLocks noGrp="1"/>
          </p:cNvSpPr>
          <p:nvPr>
            <p:ph type="subTitle" idx="1"/>
          </p:nvPr>
        </p:nvSpPr>
        <p:spPr/>
        <p:txBody>
          <a:bodyPr/>
          <a:lstStyle/>
          <a:p>
            <a:r>
              <a:rPr lang="en-US" dirty="0" smtClean="0"/>
              <a:t>James 4:13-17</a:t>
            </a:r>
            <a:endParaRPr lang="en-US" dirty="0"/>
          </a:p>
        </p:txBody>
      </p:sp>
    </p:spTree>
    <p:extLst>
      <p:ext uri="{BB962C8B-B14F-4D97-AF65-F5344CB8AC3E}">
        <p14:creationId xmlns:p14="http://schemas.microsoft.com/office/powerpoint/2010/main" val="77822774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3"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1600200"/>
          </a:xfrm>
        </p:spPr>
        <p:txBody>
          <a:bodyPr/>
          <a:lstStyle/>
          <a:p>
            <a:r>
              <a:rPr lang="en-US" dirty="0" smtClean="0"/>
              <a:t>#5 - Preparation is Needed </a:t>
            </a:r>
            <a:endParaRPr lang="en-US" dirty="0"/>
          </a:p>
        </p:txBody>
      </p:sp>
      <p:sp>
        <p:nvSpPr>
          <p:cNvPr id="3" name="Content Placeholder 2"/>
          <p:cNvSpPr>
            <a:spLocks noGrp="1"/>
          </p:cNvSpPr>
          <p:nvPr>
            <p:ph idx="1"/>
          </p:nvPr>
        </p:nvSpPr>
        <p:spPr/>
        <p:txBody>
          <a:bodyPr>
            <a:normAutofit lnSpcReduction="10000"/>
          </a:bodyPr>
          <a:lstStyle/>
          <a:p>
            <a:r>
              <a:rPr lang="en-US" dirty="0" smtClean="0"/>
              <a:t>Heaven a prepared place for a prepared people</a:t>
            </a:r>
          </a:p>
          <a:p>
            <a:pPr lvl="1"/>
            <a:r>
              <a:rPr lang="en-US" dirty="0" smtClean="0"/>
              <a:t>John 14:1-6 </a:t>
            </a:r>
          </a:p>
          <a:p>
            <a:r>
              <a:rPr lang="en-US" dirty="0" smtClean="0"/>
              <a:t>We </a:t>
            </a:r>
            <a:r>
              <a:rPr lang="en-US" dirty="0"/>
              <a:t>w</a:t>
            </a:r>
            <a:r>
              <a:rPr lang="en-US" dirty="0" smtClean="0"/>
              <a:t>ill not get there by accident</a:t>
            </a:r>
          </a:p>
          <a:p>
            <a:pPr lvl="1"/>
            <a:r>
              <a:rPr lang="en-US" b="1" i="1" dirty="0" smtClean="0"/>
              <a:t>“Watch” </a:t>
            </a:r>
            <a:r>
              <a:rPr lang="en-US" dirty="0" smtClean="0"/>
              <a:t>- Matthew 25:3; 2 Peter 3:10</a:t>
            </a:r>
          </a:p>
          <a:p>
            <a:r>
              <a:rPr lang="en-US" dirty="0" smtClean="0"/>
              <a:t>Saved by God’s Grace, Mercy and Love</a:t>
            </a:r>
          </a:p>
          <a:p>
            <a:pPr lvl="1"/>
            <a:r>
              <a:rPr lang="en-US" dirty="0" smtClean="0"/>
              <a:t>Ephesians 2:4-10</a:t>
            </a:r>
          </a:p>
          <a:p>
            <a:r>
              <a:rPr lang="en-US" dirty="0" smtClean="0"/>
              <a:t>This faith is an obedient faith</a:t>
            </a:r>
          </a:p>
          <a:p>
            <a:pPr lvl="1"/>
            <a:r>
              <a:rPr lang="en-US" dirty="0" smtClean="0"/>
              <a:t>Hebrews 5:8-9</a:t>
            </a:r>
          </a:p>
          <a:p>
            <a:r>
              <a:rPr lang="en-US" dirty="0" smtClean="0"/>
              <a:t>This faith is a faith with works ordained by God</a:t>
            </a:r>
          </a:p>
          <a:p>
            <a:pPr lvl="1"/>
            <a:r>
              <a:rPr lang="en-US" dirty="0" smtClean="0"/>
              <a:t>James 2:14-26</a:t>
            </a:r>
          </a:p>
          <a:p>
            <a:pPr lvl="1"/>
            <a:r>
              <a:rPr lang="en-US" dirty="0" smtClean="0"/>
              <a:t>Ephesians 2:10</a:t>
            </a:r>
          </a:p>
          <a:p>
            <a:r>
              <a:rPr lang="en-US" dirty="0" smtClean="0"/>
              <a:t>These works are </a:t>
            </a:r>
            <a:r>
              <a:rPr lang="en-US" b="1" i="1" dirty="0" smtClean="0"/>
              <a:t>“good works”</a:t>
            </a:r>
          </a:p>
          <a:p>
            <a:pPr lvl="1"/>
            <a:r>
              <a:rPr lang="en-US" dirty="0" smtClean="0"/>
              <a:t>2 Timothy 3:16, 17</a:t>
            </a:r>
            <a:endParaRPr lang="en-US" dirty="0"/>
          </a:p>
        </p:txBody>
      </p:sp>
      <p:sp>
        <p:nvSpPr>
          <p:cNvPr id="4" name="Slide Number Placeholder 3"/>
          <p:cNvSpPr>
            <a:spLocks noGrp="1"/>
          </p:cNvSpPr>
          <p:nvPr>
            <p:ph type="sldNum" sz="quarter" idx="12"/>
          </p:nvPr>
        </p:nvSpPr>
        <p:spPr/>
        <p:txBody>
          <a:bodyPr/>
          <a:lstStyle/>
          <a:p>
            <a:fld id="{76E9364E-6E63-49E9-9E97-6765AABAFA77}" type="slidenum">
              <a:rPr lang="en-US" smtClean="0"/>
              <a:t>10</a:t>
            </a:fld>
            <a:endParaRPr lang="en-US"/>
          </a:p>
        </p:txBody>
      </p:sp>
      <p:sp>
        <p:nvSpPr>
          <p:cNvPr id="6" name="Footer Placeholder 5"/>
          <p:cNvSpPr>
            <a:spLocks noGrp="1"/>
          </p:cNvSpPr>
          <p:nvPr>
            <p:ph type="ftr" sz="quarter" idx="11"/>
          </p:nvPr>
        </p:nvSpPr>
        <p:spPr/>
        <p:txBody>
          <a:bodyPr/>
          <a:lstStyle/>
          <a:p>
            <a:r>
              <a:rPr lang="en-US" smtClean="0"/>
              <a:t>The Five Most Urgent Matters of Life</a:t>
            </a:r>
            <a:endParaRPr lang="en-US"/>
          </a:p>
        </p:txBody>
      </p:sp>
    </p:spTree>
    <p:extLst>
      <p:ext uri="{BB962C8B-B14F-4D97-AF65-F5344CB8AC3E}">
        <p14:creationId xmlns:p14="http://schemas.microsoft.com/office/powerpoint/2010/main" val="333947397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10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1000"/>
                                        <p:tgtEl>
                                          <p:spTgt spid="3">
                                            <p:txEl>
                                              <p:pRg st="11" end="11"/>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fade">
                                      <p:cBhvr>
                                        <p:cTn id="55"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676400"/>
            <a:ext cx="8229600" cy="4648200"/>
          </a:xfrm>
        </p:spPr>
        <p:txBody>
          <a:bodyPr>
            <a:normAutofit fontScale="92500" lnSpcReduction="10000"/>
          </a:bodyPr>
          <a:lstStyle/>
          <a:p>
            <a:pPr marL="0" indent="0">
              <a:buNone/>
            </a:pPr>
            <a:r>
              <a:rPr lang="en-US" sz="3600" b="1" dirty="0" smtClean="0"/>
              <a:t>Five Urgent Matters of Life…</a:t>
            </a:r>
          </a:p>
          <a:p>
            <a:r>
              <a:rPr lang="en-US" sz="2800" b="1" dirty="0" smtClean="0"/>
              <a:t>#1 - </a:t>
            </a:r>
            <a:r>
              <a:rPr lang="en-US" sz="2800" b="1" dirty="0" smtClean="0">
                <a:solidFill>
                  <a:schemeClr val="tx1">
                    <a:lumMod val="65000"/>
                    <a:lumOff val="35000"/>
                  </a:schemeClr>
                </a:solidFill>
              </a:rPr>
              <a:t>Life is brief</a:t>
            </a:r>
          </a:p>
          <a:p>
            <a:pPr lvl="1"/>
            <a:r>
              <a:rPr lang="en-US" sz="2000" b="1" i="1" dirty="0" smtClean="0">
                <a:solidFill>
                  <a:schemeClr val="bg1">
                    <a:lumMod val="50000"/>
                  </a:schemeClr>
                </a:solidFill>
              </a:rPr>
              <a:t>“…all flesh is as grass…” </a:t>
            </a:r>
            <a:r>
              <a:rPr lang="en-US" sz="2000" dirty="0" smtClean="0">
                <a:solidFill>
                  <a:schemeClr val="bg1">
                    <a:lumMod val="50000"/>
                  </a:schemeClr>
                </a:solidFill>
              </a:rPr>
              <a:t>-1 Peter 1:24</a:t>
            </a:r>
          </a:p>
          <a:p>
            <a:r>
              <a:rPr lang="en-US" sz="2800" b="1" dirty="0" smtClean="0"/>
              <a:t>#2 - </a:t>
            </a:r>
            <a:r>
              <a:rPr lang="en-US" sz="2800" b="1" dirty="0" smtClean="0">
                <a:solidFill>
                  <a:schemeClr val="tx1">
                    <a:lumMod val="65000"/>
                    <a:lumOff val="35000"/>
                  </a:schemeClr>
                </a:solidFill>
              </a:rPr>
              <a:t>Death is Certain</a:t>
            </a:r>
            <a:r>
              <a:rPr lang="en-US" sz="2800" b="1" dirty="0" smtClean="0"/>
              <a:t> </a:t>
            </a:r>
          </a:p>
          <a:p>
            <a:pPr lvl="1"/>
            <a:r>
              <a:rPr lang="en-US" sz="2000" b="1" i="1" dirty="0" smtClean="0"/>
              <a:t>“…it is appointed unto men once to die…” </a:t>
            </a:r>
            <a:r>
              <a:rPr lang="en-US" sz="2000" dirty="0" smtClean="0"/>
              <a:t>- Hebrews 9:27</a:t>
            </a:r>
            <a:endParaRPr lang="en-US" sz="2800" dirty="0" smtClean="0"/>
          </a:p>
          <a:p>
            <a:r>
              <a:rPr lang="en-US" sz="2800" b="1" dirty="0" smtClean="0"/>
              <a:t>#3 - </a:t>
            </a:r>
            <a:r>
              <a:rPr lang="en-US" sz="2800" b="1" dirty="0" smtClean="0">
                <a:solidFill>
                  <a:schemeClr val="tx1">
                    <a:lumMod val="65000"/>
                    <a:lumOff val="35000"/>
                  </a:schemeClr>
                </a:solidFill>
              </a:rPr>
              <a:t>Judgment is Sure</a:t>
            </a:r>
          </a:p>
          <a:p>
            <a:pPr lvl="1"/>
            <a:r>
              <a:rPr lang="en-US" sz="2000" b="1" i="1" dirty="0" smtClean="0"/>
              <a:t>“…he </a:t>
            </a:r>
            <a:r>
              <a:rPr lang="en-US" sz="2000" b="1" i="1" dirty="0"/>
              <a:t>hath appointed a </a:t>
            </a:r>
            <a:r>
              <a:rPr lang="en-US" sz="2000" b="1" i="1" dirty="0" smtClean="0"/>
              <a:t>day…” </a:t>
            </a:r>
            <a:r>
              <a:rPr lang="en-US" sz="2000" dirty="0" smtClean="0"/>
              <a:t>- Acts 17:31</a:t>
            </a:r>
            <a:endParaRPr lang="en-US" sz="2000" b="1" dirty="0" smtClean="0"/>
          </a:p>
          <a:p>
            <a:r>
              <a:rPr lang="en-US" sz="2800" b="1" dirty="0" smtClean="0"/>
              <a:t>#4 - </a:t>
            </a:r>
            <a:r>
              <a:rPr lang="en-US" sz="2800" b="1" dirty="0" smtClean="0">
                <a:solidFill>
                  <a:schemeClr val="tx1">
                    <a:lumMod val="65000"/>
                    <a:lumOff val="35000"/>
                  </a:schemeClr>
                </a:solidFill>
              </a:rPr>
              <a:t>Eternity Never Ends</a:t>
            </a:r>
          </a:p>
          <a:p>
            <a:pPr lvl="1"/>
            <a:r>
              <a:rPr lang="en-US" sz="2100" b="1" dirty="0" smtClean="0">
                <a:solidFill>
                  <a:schemeClr val="tx1">
                    <a:lumMod val="65000"/>
                    <a:lumOff val="35000"/>
                  </a:schemeClr>
                </a:solidFill>
              </a:rPr>
              <a:t> </a:t>
            </a:r>
            <a:r>
              <a:rPr lang="en-US" sz="2100" b="1" i="1" dirty="0" smtClean="0"/>
              <a:t>“…into </a:t>
            </a:r>
            <a:r>
              <a:rPr lang="en-US" sz="2100" b="1" i="1" dirty="0"/>
              <a:t>everlasting </a:t>
            </a:r>
            <a:r>
              <a:rPr lang="en-US" sz="2100" b="1" i="1" dirty="0" smtClean="0"/>
              <a:t>punishment…” </a:t>
            </a:r>
            <a:r>
              <a:rPr lang="en-US" sz="2100" dirty="0" smtClean="0"/>
              <a:t>- Matthew 25:46</a:t>
            </a:r>
            <a:endParaRPr lang="en-US" sz="2100" b="1" dirty="0" smtClean="0"/>
          </a:p>
          <a:p>
            <a:r>
              <a:rPr lang="en-US" sz="2800" b="1" dirty="0" smtClean="0"/>
              <a:t>#5 - </a:t>
            </a:r>
            <a:r>
              <a:rPr lang="en-US" sz="2800" b="1" dirty="0" smtClean="0">
                <a:solidFill>
                  <a:schemeClr val="tx1">
                    <a:lumMod val="65000"/>
                    <a:lumOff val="35000"/>
                  </a:schemeClr>
                </a:solidFill>
              </a:rPr>
              <a:t>Preparation is Needed</a:t>
            </a:r>
          </a:p>
          <a:p>
            <a:pPr lvl="1"/>
            <a:r>
              <a:rPr lang="en-US" sz="2000" b="1" i="1" dirty="0" smtClean="0"/>
              <a:t>“…the </a:t>
            </a:r>
            <a:r>
              <a:rPr lang="en-US" sz="2000" b="1" i="1" dirty="0"/>
              <a:t>Lord will come as a thief in the </a:t>
            </a:r>
            <a:r>
              <a:rPr lang="en-US" sz="2000" b="1" i="1" dirty="0" smtClean="0"/>
              <a:t>night…” </a:t>
            </a:r>
            <a:r>
              <a:rPr lang="en-US" sz="2000" dirty="0" smtClean="0"/>
              <a:t>- 2 Peter 3:10</a:t>
            </a:r>
            <a:endParaRPr lang="en-US" sz="2000" b="1" dirty="0" smtClean="0"/>
          </a:p>
          <a:p>
            <a:pPr lvl="1"/>
            <a:endParaRPr lang="en-US" sz="2000" b="1" dirty="0" smtClean="0"/>
          </a:p>
          <a:p>
            <a:pPr lvl="1"/>
            <a:endParaRPr lang="en-US" sz="2000" b="1" dirty="0"/>
          </a:p>
        </p:txBody>
      </p:sp>
      <p:sp>
        <p:nvSpPr>
          <p:cNvPr id="4" name="Slide Number Placeholder 3"/>
          <p:cNvSpPr>
            <a:spLocks noGrp="1"/>
          </p:cNvSpPr>
          <p:nvPr>
            <p:ph type="sldNum" sz="quarter" idx="12"/>
          </p:nvPr>
        </p:nvSpPr>
        <p:spPr/>
        <p:txBody>
          <a:bodyPr/>
          <a:lstStyle/>
          <a:p>
            <a:fld id="{76E9364E-6E63-49E9-9E97-6765AABAFA77}" type="slidenum">
              <a:rPr lang="en-US" smtClean="0"/>
              <a:t>11</a:t>
            </a:fld>
            <a:endParaRPr lang="en-US"/>
          </a:p>
        </p:txBody>
      </p:sp>
      <p:sp>
        <p:nvSpPr>
          <p:cNvPr id="6" name="Footer Placeholder 5"/>
          <p:cNvSpPr>
            <a:spLocks noGrp="1"/>
          </p:cNvSpPr>
          <p:nvPr>
            <p:ph type="ftr" sz="quarter" idx="11"/>
          </p:nvPr>
        </p:nvSpPr>
        <p:spPr/>
        <p:txBody>
          <a:bodyPr/>
          <a:lstStyle/>
          <a:p>
            <a:r>
              <a:rPr lang="en-US" smtClean="0"/>
              <a:t>The Five Most Urgent Matters of Life</a:t>
            </a:r>
            <a:endParaRPr lang="en-US"/>
          </a:p>
        </p:txBody>
      </p:sp>
    </p:spTree>
    <p:extLst>
      <p:ext uri="{BB962C8B-B14F-4D97-AF65-F5344CB8AC3E}">
        <p14:creationId xmlns:p14="http://schemas.microsoft.com/office/powerpoint/2010/main" val="417507248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10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par>
                          <p:cTn id="23" fill="hold">
                            <p:stCondLst>
                              <p:cond delay="1000"/>
                            </p:stCondLst>
                            <p:childTnLst>
                              <p:par>
                                <p:cTn id="24" presetID="12" presetClass="entr" presetSubtype="1"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10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par>
                          <p:cTn id="33" fill="hold">
                            <p:stCondLst>
                              <p:cond delay="1000"/>
                            </p:stCondLst>
                            <p:childTnLst>
                              <p:par>
                                <p:cTn id="34" presetID="12" presetClass="entr" presetSubtype="1"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1000"/>
                                        <p:tgtEl>
                                          <p:spTgt spid="3">
                                            <p:txEl>
                                              <p:pRg st="6" end="6"/>
                                            </p:txEl>
                                          </p:spTgt>
                                        </p:tgtEl>
                                        <p:attrNameLst>
                                          <p:attrName>ppt_y</p:attrName>
                                        </p:attrNameLst>
                                      </p:cBhvr>
                                      <p:tavLst>
                                        <p:tav tm="0">
                                          <p:val>
                                            <p:strVal val="#ppt_y-#ppt_h*1.125000"/>
                                          </p:val>
                                        </p:tav>
                                        <p:tav tm="100000">
                                          <p:val>
                                            <p:strVal val="#ppt_y"/>
                                          </p:val>
                                        </p:tav>
                                      </p:tavLst>
                                    </p:anim>
                                    <p:animEffect transition="in" filter="wipe(down)">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par>
                          <p:cTn id="43" fill="hold">
                            <p:stCondLst>
                              <p:cond delay="1000"/>
                            </p:stCondLst>
                            <p:childTnLst>
                              <p:par>
                                <p:cTn id="44" presetID="12" presetClass="entr" presetSubtype="1" fill="hold" grpId="0" nodeType="after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 calcmode="lin" valueType="num">
                                      <p:cBhvr additive="base">
                                        <p:cTn id="46" dur="1000"/>
                                        <p:tgtEl>
                                          <p:spTgt spid="3">
                                            <p:txEl>
                                              <p:pRg st="8" end="8"/>
                                            </p:txEl>
                                          </p:spTgt>
                                        </p:tgtEl>
                                        <p:attrNameLst>
                                          <p:attrName>ppt_y</p:attrName>
                                        </p:attrNameLst>
                                      </p:cBhvr>
                                      <p:tavLst>
                                        <p:tav tm="0">
                                          <p:val>
                                            <p:strVal val="#ppt_y-#ppt_h*1.125000"/>
                                          </p:val>
                                        </p:tav>
                                        <p:tav tm="100000">
                                          <p:val>
                                            <p:strVal val="#ppt_y"/>
                                          </p:val>
                                        </p:tav>
                                      </p:tavLst>
                                    </p:anim>
                                    <p:animEffect transition="in" filter="wipe(down)">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par>
                          <p:cTn id="53" fill="hold">
                            <p:stCondLst>
                              <p:cond delay="1000"/>
                            </p:stCondLst>
                            <p:childTnLst>
                              <p:par>
                                <p:cTn id="54" presetID="12" presetClass="entr" presetSubtype="1" fill="hold" grpId="0" nodeType="after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 calcmode="lin" valueType="num">
                                      <p:cBhvr additive="base">
                                        <p:cTn id="56" dur="1000"/>
                                        <p:tgtEl>
                                          <p:spTgt spid="3">
                                            <p:txEl>
                                              <p:pRg st="10" end="10"/>
                                            </p:txEl>
                                          </p:spTgt>
                                        </p:tgtEl>
                                        <p:attrNameLst>
                                          <p:attrName>ppt_y</p:attrName>
                                        </p:attrNameLst>
                                      </p:cBhvr>
                                      <p:tavLst>
                                        <p:tav tm="0">
                                          <p:val>
                                            <p:strVal val="#ppt_y-#ppt_h*1.125000"/>
                                          </p:val>
                                        </p:tav>
                                        <p:tav tm="100000">
                                          <p:val>
                                            <p:strVal val="#ppt_y"/>
                                          </p:val>
                                        </p:tav>
                                      </p:tavLst>
                                    </p:anim>
                                    <p:animEffect transition="in" filter="wipe(down)">
                                      <p:cBhvr>
                                        <p:cTn id="5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227034" y="2362200"/>
            <a:ext cx="3886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Amos 4:12-13</a:t>
            </a:r>
            <a:endParaRPr lang="en-US" dirty="0"/>
          </a:p>
        </p:txBody>
      </p:sp>
      <p:sp>
        <p:nvSpPr>
          <p:cNvPr id="4" name="Slide Number Placeholder 3"/>
          <p:cNvSpPr>
            <a:spLocks noGrp="1"/>
          </p:cNvSpPr>
          <p:nvPr>
            <p:ph type="sldNum" sz="quarter" idx="12"/>
          </p:nvPr>
        </p:nvSpPr>
        <p:spPr/>
        <p:txBody>
          <a:bodyPr/>
          <a:lstStyle/>
          <a:p>
            <a:fld id="{76E9364E-6E63-49E9-9E97-6765AABAFA77}" type="slidenum">
              <a:rPr lang="en-US" smtClean="0"/>
              <a:t>12</a:t>
            </a:fld>
            <a:endParaRPr lang="en-US"/>
          </a:p>
        </p:txBody>
      </p:sp>
      <p:sp>
        <p:nvSpPr>
          <p:cNvPr id="3" name="Content Placeholder 2"/>
          <p:cNvSpPr>
            <a:spLocks noGrp="1"/>
          </p:cNvSpPr>
          <p:nvPr>
            <p:ph idx="1"/>
          </p:nvPr>
        </p:nvSpPr>
        <p:spPr/>
        <p:txBody>
          <a:bodyPr/>
          <a:lstStyle/>
          <a:p>
            <a:pPr marL="0" indent="0">
              <a:buNone/>
            </a:pPr>
            <a:r>
              <a:rPr lang="en-US" b="1" i="1" dirty="0" smtClean="0">
                <a:solidFill>
                  <a:schemeClr val="tx2">
                    <a:lumMod val="75000"/>
                  </a:schemeClr>
                </a:solidFill>
              </a:rPr>
              <a:t>12</a:t>
            </a:r>
            <a:r>
              <a:rPr lang="en-US" b="1" i="1" dirty="0" smtClean="0"/>
              <a:t> “Therefore </a:t>
            </a:r>
            <a:r>
              <a:rPr lang="en-US" b="1" i="1" dirty="0"/>
              <a:t>thus will I do to you, O Israel; Because I will do this to you, Prepare to meet your God, O Israel!"</a:t>
            </a:r>
          </a:p>
          <a:p>
            <a:pPr marL="0" indent="0">
              <a:buNone/>
            </a:pPr>
            <a:r>
              <a:rPr lang="en-US" b="1" i="1" dirty="0" smtClean="0">
                <a:solidFill>
                  <a:schemeClr val="tx2">
                    <a:lumMod val="75000"/>
                  </a:schemeClr>
                </a:solidFill>
              </a:rPr>
              <a:t>13</a:t>
            </a:r>
            <a:r>
              <a:rPr lang="en-US" b="1" i="1" dirty="0" smtClean="0"/>
              <a:t> </a:t>
            </a:r>
            <a:r>
              <a:rPr lang="en-US" b="1" i="1" dirty="0"/>
              <a:t>For behold, He who forms mountains, And creates the wind, Who declares to man what his thought is, And makes the morning darkness, Who treads the high places of the earth-The LORD God of hosts is His name.</a:t>
            </a:r>
          </a:p>
          <a:p>
            <a:r>
              <a:rPr lang="en-US" dirty="0"/>
              <a:t> (NKJV)</a:t>
            </a:r>
          </a:p>
        </p:txBody>
      </p:sp>
      <p:sp>
        <p:nvSpPr>
          <p:cNvPr id="7" name="Footer Placeholder 6"/>
          <p:cNvSpPr>
            <a:spLocks noGrp="1"/>
          </p:cNvSpPr>
          <p:nvPr>
            <p:ph type="ftr" sz="quarter" idx="11"/>
          </p:nvPr>
        </p:nvSpPr>
        <p:spPr/>
        <p:txBody>
          <a:bodyPr/>
          <a:lstStyle/>
          <a:p>
            <a:r>
              <a:rPr lang="en-US" smtClean="0"/>
              <a:t>The Five Most Urgent Matters of Life</a:t>
            </a:r>
            <a:endParaRPr lang="en-US"/>
          </a:p>
        </p:txBody>
      </p:sp>
    </p:spTree>
    <p:extLst>
      <p:ext uri="{BB962C8B-B14F-4D97-AF65-F5344CB8AC3E}">
        <p14:creationId xmlns:p14="http://schemas.microsoft.com/office/powerpoint/2010/main" val="179965545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James 4:13-17</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i="1" dirty="0">
                <a:solidFill>
                  <a:schemeClr val="tx2">
                    <a:lumMod val="75000"/>
                  </a:schemeClr>
                </a:solidFill>
              </a:rPr>
              <a:t>13</a:t>
            </a:r>
            <a:r>
              <a:rPr lang="en-US" b="1" i="1" dirty="0"/>
              <a:t> Come now, you who say, "Today or tomorrow we will go to such and such a city, spend a year there, buy and sell, and make a profit";</a:t>
            </a:r>
          </a:p>
          <a:p>
            <a:pPr marL="0" indent="0">
              <a:buNone/>
            </a:pPr>
            <a:r>
              <a:rPr lang="en-US" b="1" i="1" dirty="0" smtClean="0">
                <a:solidFill>
                  <a:schemeClr val="tx2">
                    <a:lumMod val="75000"/>
                  </a:schemeClr>
                </a:solidFill>
              </a:rPr>
              <a:t>14</a:t>
            </a:r>
            <a:r>
              <a:rPr lang="en-US" b="1" i="1" dirty="0" smtClean="0"/>
              <a:t> </a:t>
            </a:r>
            <a:r>
              <a:rPr lang="en-US" b="1" i="1" dirty="0"/>
              <a:t>whereas you do not know what will happen tomorrow. For what is your life? It is even a vapor that appears for a little time and then vanishes away.</a:t>
            </a:r>
          </a:p>
          <a:p>
            <a:pPr marL="0" indent="0">
              <a:buNone/>
            </a:pPr>
            <a:r>
              <a:rPr lang="en-US" b="1" i="1" dirty="0" smtClean="0">
                <a:solidFill>
                  <a:schemeClr val="tx2">
                    <a:lumMod val="75000"/>
                  </a:schemeClr>
                </a:solidFill>
              </a:rPr>
              <a:t>15</a:t>
            </a:r>
            <a:r>
              <a:rPr lang="en-US" b="1" i="1" dirty="0" smtClean="0"/>
              <a:t> </a:t>
            </a:r>
            <a:r>
              <a:rPr lang="en-US" b="1" i="1" dirty="0"/>
              <a:t>Instead you ought to say, "If the Lord wills, we shall live and do this or that."</a:t>
            </a:r>
          </a:p>
          <a:p>
            <a:pPr marL="0" indent="0">
              <a:buNone/>
            </a:pPr>
            <a:r>
              <a:rPr lang="en-US" b="1" i="1" dirty="0" smtClean="0">
                <a:solidFill>
                  <a:schemeClr val="tx2">
                    <a:lumMod val="75000"/>
                  </a:schemeClr>
                </a:solidFill>
              </a:rPr>
              <a:t>16</a:t>
            </a:r>
            <a:r>
              <a:rPr lang="en-US" b="1" i="1" dirty="0" smtClean="0"/>
              <a:t> </a:t>
            </a:r>
            <a:r>
              <a:rPr lang="en-US" b="1" i="1" dirty="0"/>
              <a:t>But now you boast in your arrogance. All such boasting is evil.</a:t>
            </a:r>
          </a:p>
          <a:p>
            <a:pPr marL="0" indent="0">
              <a:buNone/>
            </a:pPr>
            <a:r>
              <a:rPr lang="en-US" b="1" i="1" dirty="0" smtClean="0">
                <a:solidFill>
                  <a:schemeClr val="tx2">
                    <a:lumMod val="75000"/>
                  </a:schemeClr>
                </a:solidFill>
              </a:rPr>
              <a:t>17</a:t>
            </a:r>
            <a:r>
              <a:rPr lang="en-US" b="1" i="1" dirty="0" smtClean="0"/>
              <a:t> </a:t>
            </a:r>
            <a:r>
              <a:rPr lang="en-US" b="1" i="1" dirty="0"/>
              <a:t>Therefore, to him who knows to do good and does not do it, to him it is sin.</a:t>
            </a:r>
          </a:p>
        </p:txBody>
      </p:sp>
      <p:sp>
        <p:nvSpPr>
          <p:cNvPr id="4" name="Slide Number Placeholder 3"/>
          <p:cNvSpPr>
            <a:spLocks noGrp="1"/>
          </p:cNvSpPr>
          <p:nvPr>
            <p:ph type="sldNum" sz="quarter" idx="12"/>
          </p:nvPr>
        </p:nvSpPr>
        <p:spPr/>
        <p:txBody>
          <a:bodyPr/>
          <a:lstStyle/>
          <a:p>
            <a:fld id="{76E9364E-6E63-49E9-9E97-6765AABAFA77}" type="slidenum">
              <a:rPr lang="en-US" smtClean="0"/>
              <a:t>2</a:t>
            </a:fld>
            <a:endParaRPr lang="en-US"/>
          </a:p>
        </p:txBody>
      </p:sp>
      <p:sp>
        <p:nvSpPr>
          <p:cNvPr id="6" name="Footer Placeholder 5"/>
          <p:cNvSpPr>
            <a:spLocks noGrp="1"/>
          </p:cNvSpPr>
          <p:nvPr>
            <p:ph type="ftr" sz="quarter" idx="11"/>
          </p:nvPr>
        </p:nvSpPr>
        <p:spPr/>
        <p:txBody>
          <a:bodyPr/>
          <a:lstStyle/>
          <a:p>
            <a:r>
              <a:rPr lang="en-US" smtClean="0"/>
              <a:t>The Five Most Urgent Matters of Life</a:t>
            </a:r>
            <a:endParaRPr lang="en-US"/>
          </a:p>
        </p:txBody>
      </p:sp>
    </p:spTree>
    <p:extLst>
      <p:ext uri="{BB962C8B-B14F-4D97-AF65-F5344CB8AC3E}">
        <p14:creationId xmlns:p14="http://schemas.microsoft.com/office/powerpoint/2010/main" val="2495544671"/>
      </p:ext>
    </p:extLst>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a:bodyPr>
          <a:lstStyle/>
          <a:p>
            <a:r>
              <a:rPr lang="en-US" dirty="0" smtClean="0"/>
              <a:t>Many things in life that are important, are not urgent to us</a:t>
            </a:r>
          </a:p>
          <a:p>
            <a:r>
              <a:rPr lang="en-US" dirty="0" smtClean="0"/>
              <a:t>Many things that are urgent, are not important</a:t>
            </a:r>
            <a:endParaRPr lang="en-US" dirty="0"/>
          </a:p>
          <a:p>
            <a:pPr marL="0" indent="0">
              <a:buNone/>
            </a:pPr>
            <a:endParaRPr lang="en-US" sz="800" b="1" dirty="0" smtClean="0"/>
          </a:p>
          <a:p>
            <a:r>
              <a:rPr lang="en-US" sz="2800" b="1" dirty="0" smtClean="0"/>
              <a:t>Dwight D. Eisenhower said, </a:t>
            </a:r>
            <a:r>
              <a:rPr lang="en-US" sz="2800" b="1" i="1" dirty="0" smtClean="0"/>
              <a:t>"</a:t>
            </a:r>
            <a:r>
              <a:rPr lang="en-US" sz="2800" b="1" i="1" dirty="0"/>
              <a:t>I have found that the most urgent things in life are rarely important and that the most </a:t>
            </a:r>
            <a:r>
              <a:rPr lang="en-US" sz="2800" b="1" i="1" dirty="0" smtClean="0"/>
              <a:t>important </a:t>
            </a:r>
            <a:r>
              <a:rPr lang="en-US" sz="2800" b="1" i="1" dirty="0"/>
              <a:t>things in life are rarely urgent." </a:t>
            </a:r>
            <a:endParaRPr lang="en-US" sz="2800" b="1" i="1" dirty="0" smtClean="0"/>
          </a:p>
          <a:p>
            <a:pPr marL="0" indent="0">
              <a:buNone/>
            </a:pPr>
            <a:endParaRPr lang="en-US" sz="800" i="1" dirty="0"/>
          </a:p>
          <a:p>
            <a:r>
              <a:rPr lang="en-US" dirty="0" smtClean="0"/>
              <a:t>In this lesson, we will discuss </a:t>
            </a:r>
            <a:r>
              <a:rPr lang="en-US" b="1" dirty="0" smtClean="0"/>
              <a:t>five</a:t>
            </a:r>
            <a:r>
              <a:rPr lang="en-US" dirty="0" smtClean="0"/>
              <a:t> urgent matters that are vitally important!</a:t>
            </a:r>
            <a:endParaRPr lang="en-US" dirty="0"/>
          </a:p>
        </p:txBody>
      </p:sp>
      <p:sp>
        <p:nvSpPr>
          <p:cNvPr id="4" name="Slide Number Placeholder 3"/>
          <p:cNvSpPr>
            <a:spLocks noGrp="1"/>
          </p:cNvSpPr>
          <p:nvPr>
            <p:ph type="sldNum" sz="quarter" idx="12"/>
          </p:nvPr>
        </p:nvSpPr>
        <p:spPr/>
        <p:txBody>
          <a:bodyPr/>
          <a:lstStyle/>
          <a:p>
            <a:fld id="{76E9364E-6E63-49E9-9E97-6765AABAFA77}" type="slidenum">
              <a:rPr lang="en-US" smtClean="0"/>
              <a:t>3</a:t>
            </a:fld>
            <a:endParaRPr lang="en-US"/>
          </a:p>
        </p:txBody>
      </p:sp>
      <p:sp>
        <p:nvSpPr>
          <p:cNvPr id="6" name="Footer Placeholder 5"/>
          <p:cNvSpPr>
            <a:spLocks noGrp="1"/>
          </p:cNvSpPr>
          <p:nvPr>
            <p:ph type="ftr" sz="quarter" idx="11"/>
          </p:nvPr>
        </p:nvSpPr>
        <p:spPr/>
        <p:txBody>
          <a:bodyPr/>
          <a:lstStyle/>
          <a:p>
            <a:r>
              <a:rPr lang="en-US" smtClean="0"/>
              <a:t>The Five Most Urgent Matters of Life</a:t>
            </a:r>
            <a:endParaRPr lang="en-US"/>
          </a:p>
        </p:txBody>
      </p:sp>
    </p:spTree>
    <p:extLst>
      <p:ext uri="{BB962C8B-B14F-4D97-AF65-F5344CB8AC3E}">
        <p14:creationId xmlns:p14="http://schemas.microsoft.com/office/powerpoint/2010/main" val="301327818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 Life Is Brief</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chemeClr val="accent1">
                    <a:lumMod val="75000"/>
                  </a:schemeClr>
                </a:solidFill>
              </a:rPr>
              <a:t>1 Peter </a:t>
            </a:r>
            <a:r>
              <a:rPr lang="en-US" b="1" dirty="0">
                <a:solidFill>
                  <a:schemeClr val="accent1">
                    <a:lumMod val="75000"/>
                  </a:schemeClr>
                </a:solidFill>
              </a:rPr>
              <a:t>1:24  </a:t>
            </a:r>
            <a:r>
              <a:rPr lang="en-US" dirty="0" smtClean="0">
                <a:solidFill>
                  <a:schemeClr val="bg1">
                    <a:lumMod val="50000"/>
                  </a:schemeClr>
                </a:solidFill>
              </a:rPr>
              <a:t>-</a:t>
            </a:r>
            <a:r>
              <a:rPr lang="en-US" b="1" dirty="0" smtClean="0">
                <a:solidFill>
                  <a:schemeClr val="bg1">
                    <a:lumMod val="50000"/>
                  </a:schemeClr>
                </a:solidFill>
              </a:rPr>
              <a:t> </a:t>
            </a:r>
            <a:r>
              <a:rPr lang="en-US" b="1" i="1" dirty="0" smtClean="0">
                <a:solidFill>
                  <a:schemeClr val="bg1">
                    <a:lumMod val="50000"/>
                  </a:schemeClr>
                </a:solidFill>
              </a:rPr>
              <a:t>“For </a:t>
            </a:r>
            <a:r>
              <a:rPr lang="en-US" b="1" i="1" dirty="0">
                <a:solidFill>
                  <a:schemeClr val="bg1">
                    <a:lumMod val="50000"/>
                  </a:schemeClr>
                </a:solidFill>
              </a:rPr>
              <a:t>all flesh is as grass, and all the glory of man as the flower of grass. The grass </a:t>
            </a:r>
            <a:r>
              <a:rPr lang="en-US" b="1" i="1" dirty="0" err="1">
                <a:solidFill>
                  <a:schemeClr val="bg1">
                    <a:lumMod val="50000"/>
                  </a:schemeClr>
                </a:solidFill>
              </a:rPr>
              <a:t>withereth</a:t>
            </a:r>
            <a:r>
              <a:rPr lang="en-US" b="1" i="1" dirty="0">
                <a:solidFill>
                  <a:schemeClr val="bg1">
                    <a:lumMod val="50000"/>
                  </a:schemeClr>
                </a:solidFill>
              </a:rPr>
              <a:t>, and the flower thereof </a:t>
            </a:r>
            <a:r>
              <a:rPr lang="en-US" b="1" i="1" dirty="0" err="1">
                <a:solidFill>
                  <a:schemeClr val="bg1">
                    <a:lumMod val="50000"/>
                  </a:schemeClr>
                </a:solidFill>
              </a:rPr>
              <a:t>falleth</a:t>
            </a:r>
            <a:r>
              <a:rPr lang="en-US" b="1" i="1" dirty="0">
                <a:solidFill>
                  <a:schemeClr val="bg1">
                    <a:lumMod val="50000"/>
                  </a:schemeClr>
                </a:solidFill>
              </a:rPr>
              <a:t> </a:t>
            </a:r>
            <a:r>
              <a:rPr lang="en-US" b="1" i="1" dirty="0" smtClean="0">
                <a:solidFill>
                  <a:schemeClr val="bg1">
                    <a:lumMod val="50000"/>
                  </a:schemeClr>
                </a:solidFill>
              </a:rPr>
              <a:t>away</a:t>
            </a:r>
            <a:r>
              <a:rPr lang="en-US" b="1" dirty="0" smtClean="0">
                <a:solidFill>
                  <a:schemeClr val="bg1">
                    <a:lumMod val="50000"/>
                  </a:schemeClr>
                </a:solidFill>
              </a:rPr>
              <a:t>”</a:t>
            </a:r>
            <a:endParaRPr lang="en-US" b="1" i="1" dirty="0" smtClean="0">
              <a:solidFill>
                <a:schemeClr val="bg1">
                  <a:lumMod val="50000"/>
                </a:schemeClr>
              </a:solidFill>
            </a:endParaRPr>
          </a:p>
          <a:p>
            <a:r>
              <a:rPr lang="en-US" b="1" dirty="0" smtClean="0">
                <a:solidFill>
                  <a:schemeClr val="accent1">
                    <a:lumMod val="75000"/>
                  </a:schemeClr>
                </a:solidFill>
              </a:rPr>
              <a:t>Psalms 90:10, 12 </a:t>
            </a:r>
            <a:r>
              <a:rPr lang="en-US" dirty="0"/>
              <a:t>- </a:t>
            </a:r>
            <a:r>
              <a:rPr lang="en-US" b="1" i="1" dirty="0"/>
              <a:t>“The days of our years are threescore years and ten; and if by reason of strength they be fourscore years, yet is their strength </a:t>
            </a:r>
            <a:r>
              <a:rPr lang="en-US" b="1" i="1" dirty="0" err="1"/>
              <a:t>labour</a:t>
            </a:r>
            <a:r>
              <a:rPr lang="en-US" b="1" i="1" dirty="0"/>
              <a:t> and sorrow; for it is soon cut off, and we fly away…So teach us to number our days, that we may apply our hearts unto </a:t>
            </a:r>
            <a:r>
              <a:rPr lang="en-US" b="1" i="1" dirty="0" smtClean="0"/>
              <a:t>wisdom”</a:t>
            </a:r>
          </a:p>
          <a:p>
            <a:r>
              <a:rPr lang="en-US" b="1" dirty="0" smtClean="0">
                <a:solidFill>
                  <a:schemeClr val="accent1">
                    <a:lumMod val="75000"/>
                  </a:schemeClr>
                </a:solidFill>
              </a:rPr>
              <a:t>Ecclesiastes 9:2 </a:t>
            </a:r>
            <a:r>
              <a:rPr lang="en-US" dirty="0"/>
              <a:t>- </a:t>
            </a:r>
            <a:r>
              <a:rPr lang="en-US" b="1" i="1" dirty="0"/>
              <a:t>“It is better to go to the house of mourning, than to go to the house of feasting: for that is the end of all men; and the living will lay it to his </a:t>
            </a:r>
            <a:r>
              <a:rPr lang="en-US" b="1" i="1" dirty="0" smtClean="0"/>
              <a:t>heart”</a:t>
            </a:r>
            <a:endParaRPr lang="en-US" b="1" i="1" dirty="0"/>
          </a:p>
        </p:txBody>
      </p:sp>
      <p:sp>
        <p:nvSpPr>
          <p:cNvPr id="4" name="Slide Number Placeholder 3"/>
          <p:cNvSpPr>
            <a:spLocks noGrp="1"/>
          </p:cNvSpPr>
          <p:nvPr>
            <p:ph type="sldNum" sz="quarter" idx="12"/>
          </p:nvPr>
        </p:nvSpPr>
        <p:spPr/>
        <p:txBody>
          <a:bodyPr/>
          <a:lstStyle/>
          <a:p>
            <a:fld id="{76E9364E-6E63-49E9-9E97-6765AABAFA77}" type="slidenum">
              <a:rPr lang="en-US" smtClean="0"/>
              <a:t>4</a:t>
            </a:fld>
            <a:endParaRPr lang="en-US"/>
          </a:p>
        </p:txBody>
      </p:sp>
      <p:sp>
        <p:nvSpPr>
          <p:cNvPr id="6" name="Footer Placeholder 5"/>
          <p:cNvSpPr>
            <a:spLocks noGrp="1"/>
          </p:cNvSpPr>
          <p:nvPr>
            <p:ph type="ftr" sz="quarter" idx="11"/>
          </p:nvPr>
        </p:nvSpPr>
        <p:spPr/>
        <p:txBody>
          <a:bodyPr/>
          <a:lstStyle/>
          <a:p>
            <a:r>
              <a:rPr lang="en-US" smtClean="0"/>
              <a:t>The Five Most Urgent Matters of Life</a:t>
            </a:r>
            <a:endParaRPr lang="en-US"/>
          </a:p>
        </p:txBody>
      </p:sp>
    </p:spTree>
    <p:extLst>
      <p:ext uri="{BB962C8B-B14F-4D97-AF65-F5344CB8AC3E}">
        <p14:creationId xmlns:p14="http://schemas.microsoft.com/office/powerpoint/2010/main" val="225300914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447288" y="3456432"/>
            <a:ext cx="1600200" cy="0"/>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#2 - Death Is Certain</a:t>
            </a:r>
            <a:endParaRPr lang="en-US" dirty="0"/>
          </a:p>
        </p:txBody>
      </p:sp>
      <p:sp>
        <p:nvSpPr>
          <p:cNvPr id="4" name="Slide Number Placeholder 3"/>
          <p:cNvSpPr>
            <a:spLocks noGrp="1"/>
          </p:cNvSpPr>
          <p:nvPr>
            <p:ph type="sldNum" sz="quarter" idx="12"/>
          </p:nvPr>
        </p:nvSpPr>
        <p:spPr/>
        <p:txBody>
          <a:bodyPr/>
          <a:lstStyle/>
          <a:p>
            <a:fld id="{76E9364E-6E63-49E9-9E97-6765AABAFA77}" type="slidenum">
              <a:rPr lang="en-US" smtClean="0"/>
              <a:t>5</a:t>
            </a:fld>
            <a:endParaRPr lang="en-US"/>
          </a:p>
        </p:txBody>
      </p:sp>
      <p:cxnSp>
        <p:nvCxnSpPr>
          <p:cNvPr id="7" name="Straight Connector 6"/>
          <p:cNvCxnSpPr/>
          <p:nvPr/>
        </p:nvCxnSpPr>
        <p:spPr>
          <a:xfrm>
            <a:off x="893338" y="5504688"/>
            <a:ext cx="765048" cy="0"/>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normAutofit/>
          </a:bodyPr>
          <a:lstStyle/>
          <a:p>
            <a:r>
              <a:rPr lang="en-US" b="1" dirty="0" smtClean="0">
                <a:solidFill>
                  <a:schemeClr val="accent1">
                    <a:lumMod val="75000"/>
                  </a:schemeClr>
                </a:solidFill>
              </a:rPr>
              <a:t>Ecclesiastes 9:2 </a:t>
            </a:r>
            <a:r>
              <a:rPr lang="en-US" dirty="0" smtClean="0"/>
              <a:t>-</a:t>
            </a:r>
            <a:r>
              <a:rPr lang="en-US" dirty="0" smtClean="0">
                <a:solidFill>
                  <a:schemeClr val="tx1">
                    <a:lumMod val="75000"/>
                    <a:lumOff val="25000"/>
                  </a:schemeClr>
                </a:solidFill>
              </a:rPr>
              <a:t> </a:t>
            </a:r>
            <a:r>
              <a:rPr lang="en-US" b="1" i="1" dirty="0" smtClean="0"/>
              <a:t>“Also </a:t>
            </a:r>
            <a:r>
              <a:rPr lang="en-US" b="1" i="1" dirty="0"/>
              <a:t>when they shall be afraid of that which is high, and fears shall be in the way, and the almond tree shall flourish, and the grasshopper shall be a burden, and desire shall fail: because man </a:t>
            </a:r>
            <a:r>
              <a:rPr lang="en-US" b="1" i="1" dirty="0" err="1"/>
              <a:t>goeth</a:t>
            </a:r>
            <a:r>
              <a:rPr lang="en-US" b="1" i="1" dirty="0"/>
              <a:t> to his long home, and the mourners go about the </a:t>
            </a:r>
            <a:r>
              <a:rPr lang="en-US" b="1" i="1" dirty="0" smtClean="0"/>
              <a:t>streets”</a:t>
            </a:r>
          </a:p>
          <a:p>
            <a:pPr lvl="1"/>
            <a:r>
              <a:rPr lang="en-US" sz="2400" dirty="0" smtClean="0"/>
              <a:t>1 Corinthians 15:20-23</a:t>
            </a:r>
          </a:p>
          <a:p>
            <a:pPr lvl="1"/>
            <a:r>
              <a:rPr lang="en-US" sz="2400" dirty="0" smtClean="0"/>
              <a:t>Romans 5:14-19</a:t>
            </a:r>
          </a:p>
          <a:p>
            <a:r>
              <a:rPr lang="en-US" b="1" dirty="0">
                <a:solidFill>
                  <a:schemeClr val="accent1">
                    <a:lumMod val="75000"/>
                  </a:schemeClr>
                </a:solidFill>
              </a:rPr>
              <a:t>Hebrews 9:27 </a:t>
            </a:r>
            <a:r>
              <a:rPr lang="en-US" dirty="0"/>
              <a:t>- </a:t>
            </a:r>
            <a:r>
              <a:rPr lang="en-US" b="1" i="1" dirty="0"/>
              <a:t>“And as it is appointed unto men once to die, but after this the judgment”</a:t>
            </a:r>
          </a:p>
          <a:p>
            <a:pPr marL="0" indent="0">
              <a:buNone/>
            </a:pPr>
            <a:endParaRPr lang="en-US" sz="3200" dirty="0" smtClean="0"/>
          </a:p>
          <a:p>
            <a:endParaRPr lang="en-US" dirty="0"/>
          </a:p>
        </p:txBody>
      </p:sp>
      <p:sp>
        <p:nvSpPr>
          <p:cNvPr id="8" name="Footer Placeholder 7"/>
          <p:cNvSpPr>
            <a:spLocks noGrp="1"/>
          </p:cNvSpPr>
          <p:nvPr>
            <p:ph type="ftr" sz="quarter" idx="11"/>
          </p:nvPr>
        </p:nvSpPr>
        <p:spPr/>
        <p:txBody>
          <a:bodyPr/>
          <a:lstStyle/>
          <a:p>
            <a:r>
              <a:rPr lang="en-US" smtClean="0"/>
              <a:t>The Five Most Urgent Matters of Life</a:t>
            </a:r>
            <a:endParaRPr lang="en-US"/>
          </a:p>
        </p:txBody>
      </p:sp>
    </p:spTree>
    <p:extLst>
      <p:ext uri="{BB962C8B-B14F-4D97-AF65-F5344CB8AC3E}">
        <p14:creationId xmlns:p14="http://schemas.microsoft.com/office/powerpoint/2010/main" val="236894935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“ONCE”</a:t>
            </a:r>
            <a:endParaRPr lang="en-US" b="1" i="1" dirty="0"/>
          </a:p>
        </p:txBody>
      </p:sp>
      <p:sp>
        <p:nvSpPr>
          <p:cNvPr id="3" name="Content Placeholder 2"/>
          <p:cNvSpPr>
            <a:spLocks noGrp="1"/>
          </p:cNvSpPr>
          <p:nvPr>
            <p:ph idx="1"/>
          </p:nvPr>
        </p:nvSpPr>
        <p:spPr>
          <a:xfrm>
            <a:off x="457200" y="1600200"/>
            <a:ext cx="8534400" cy="4525963"/>
          </a:xfrm>
        </p:spPr>
        <p:txBody>
          <a:bodyPr/>
          <a:lstStyle/>
          <a:p>
            <a:r>
              <a:rPr lang="en-US" sz="2800" b="1" i="1" dirty="0" smtClean="0"/>
              <a:t>“ONCE” - hapax -</a:t>
            </a:r>
            <a:r>
              <a:rPr lang="en-US" sz="2800" i="1" dirty="0" smtClean="0"/>
              <a:t>“‘once </a:t>
            </a:r>
            <a:r>
              <a:rPr lang="en-US" sz="2800" i="1" dirty="0"/>
              <a:t>for all</a:t>
            </a:r>
            <a:r>
              <a:rPr lang="en-US" sz="2800" i="1" dirty="0" smtClean="0"/>
              <a:t>,’ </a:t>
            </a:r>
            <a:r>
              <a:rPr lang="en-US" sz="2800" i="1" dirty="0"/>
              <a:t>of what is of perpetual validity, not requiring </a:t>
            </a:r>
            <a:r>
              <a:rPr lang="en-US" sz="2800" i="1" dirty="0" smtClean="0"/>
              <a:t>repetition…”</a:t>
            </a:r>
            <a:endParaRPr lang="en-US" sz="2800" dirty="0"/>
          </a:p>
          <a:p>
            <a:pPr lvl="1"/>
            <a:r>
              <a:rPr lang="en-US" sz="2200" b="1" i="1" dirty="0" smtClean="0"/>
              <a:t>Vine’s Expository Dictionary of New Testament Words</a:t>
            </a:r>
          </a:p>
          <a:p>
            <a:r>
              <a:rPr lang="en-US" sz="2800" b="1" dirty="0" smtClean="0"/>
              <a:t>Of the deliverance of the Gospel</a:t>
            </a:r>
          </a:p>
          <a:p>
            <a:pPr lvl="1"/>
            <a:r>
              <a:rPr lang="en-US" sz="2400" dirty="0" smtClean="0"/>
              <a:t>Jude 3; cp. Galatians 1:6-9; 1 Timothy 1:3, 4</a:t>
            </a:r>
          </a:p>
          <a:p>
            <a:r>
              <a:rPr lang="en-US" sz="2800" b="1" dirty="0" smtClean="0"/>
              <a:t>Of the Death of Christ</a:t>
            </a:r>
          </a:p>
          <a:p>
            <a:pPr lvl="1"/>
            <a:r>
              <a:rPr lang="en-US" sz="2400" dirty="0" smtClean="0"/>
              <a:t>Hebrews 9:26-28; 10:2, 10</a:t>
            </a:r>
          </a:p>
          <a:p>
            <a:pPr lvl="1"/>
            <a:r>
              <a:rPr lang="en-US" sz="2400" dirty="0" smtClean="0"/>
              <a:t>1 Peter 3:18</a:t>
            </a:r>
          </a:p>
          <a:p>
            <a:pPr lvl="1"/>
            <a:endParaRPr lang="en-US" b="1" i="1" dirty="0"/>
          </a:p>
        </p:txBody>
      </p:sp>
      <p:sp>
        <p:nvSpPr>
          <p:cNvPr id="5" name="Slide Number Placeholder 4"/>
          <p:cNvSpPr>
            <a:spLocks noGrp="1"/>
          </p:cNvSpPr>
          <p:nvPr>
            <p:ph type="sldNum" sz="quarter" idx="12"/>
          </p:nvPr>
        </p:nvSpPr>
        <p:spPr/>
        <p:txBody>
          <a:bodyPr/>
          <a:lstStyle/>
          <a:p>
            <a:fld id="{76E9364E-6E63-49E9-9E97-6765AABAFA77}" type="slidenum">
              <a:rPr lang="en-US" smtClean="0"/>
              <a:t>6</a:t>
            </a:fld>
            <a:endParaRPr lang="en-US"/>
          </a:p>
        </p:txBody>
      </p:sp>
      <p:sp>
        <p:nvSpPr>
          <p:cNvPr id="6" name="Footer Placeholder 5"/>
          <p:cNvSpPr>
            <a:spLocks noGrp="1"/>
          </p:cNvSpPr>
          <p:nvPr>
            <p:ph type="ftr" sz="quarter" idx="11"/>
          </p:nvPr>
        </p:nvSpPr>
        <p:spPr/>
        <p:txBody>
          <a:bodyPr/>
          <a:lstStyle/>
          <a:p>
            <a:r>
              <a:rPr lang="en-US" smtClean="0"/>
              <a:t>The Five Most Urgent Matters of Life</a:t>
            </a:r>
            <a:endParaRPr lang="en-US"/>
          </a:p>
        </p:txBody>
      </p:sp>
    </p:spTree>
    <p:extLst>
      <p:ext uri="{BB962C8B-B14F-4D97-AF65-F5344CB8AC3E}">
        <p14:creationId xmlns:p14="http://schemas.microsoft.com/office/powerpoint/2010/main" val="82759884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25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25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25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25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25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 Judgment is Sure</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Jesus said there would be a final judgment</a:t>
            </a:r>
          </a:p>
          <a:p>
            <a:pPr lvl="1"/>
            <a:r>
              <a:rPr lang="en-US" dirty="0" smtClean="0"/>
              <a:t>Matthew 25:31-33</a:t>
            </a:r>
          </a:p>
          <a:p>
            <a:r>
              <a:rPr lang="en-US" dirty="0" smtClean="0"/>
              <a:t>All will be judged by a righteous Judge</a:t>
            </a:r>
          </a:p>
          <a:p>
            <a:pPr lvl="1"/>
            <a:r>
              <a:rPr lang="en-US" dirty="0"/>
              <a:t>Acts 17:30, </a:t>
            </a:r>
            <a:r>
              <a:rPr lang="en-US" dirty="0" smtClean="0"/>
              <a:t>31; John 5:28-29; 2 Timothy 4:8; </a:t>
            </a:r>
          </a:p>
          <a:p>
            <a:r>
              <a:rPr lang="en-US" dirty="0" smtClean="0"/>
              <a:t>We will be judged according to our deeds</a:t>
            </a:r>
          </a:p>
          <a:p>
            <a:pPr lvl="1"/>
            <a:r>
              <a:rPr lang="en-US" dirty="0" smtClean="0"/>
              <a:t>Romans 2:5-10; 1 Peter 4:17-18</a:t>
            </a:r>
          </a:p>
          <a:p>
            <a:r>
              <a:rPr lang="en-US" dirty="0" smtClean="0"/>
              <a:t>The judgment will be final</a:t>
            </a:r>
          </a:p>
          <a:p>
            <a:pPr lvl="1"/>
            <a:r>
              <a:rPr lang="en-US" dirty="0" smtClean="0"/>
              <a:t>2 Thessalonians 1:7-9; cp. Luke 16:26-31</a:t>
            </a:r>
          </a:p>
          <a:p>
            <a:r>
              <a:rPr lang="en-US" dirty="0" smtClean="0"/>
              <a:t>Remember Solomon’s words…</a:t>
            </a:r>
          </a:p>
          <a:p>
            <a:pPr lvl="1"/>
            <a:r>
              <a:rPr lang="en-US" sz="1800" b="1" i="1" dirty="0" smtClean="0"/>
              <a:t>“Let </a:t>
            </a:r>
            <a:r>
              <a:rPr lang="en-US" sz="1800" b="1" i="1" dirty="0"/>
              <a:t>us hear the conclusion of the whole matter: Fear God, and keep his commandments: for this is the whole duty of man. </a:t>
            </a:r>
            <a:r>
              <a:rPr lang="en-US" sz="1800" b="1" i="1" dirty="0" smtClean="0"/>
              <a:t>For </a:t>
            </a:r>
            <a:r>
              <a:rPr lang="en-US" sz="1800" b="1" i="1" dirty="0"/>
              <a:t>God shall bring every work into judgment, with every secret thing, whether it be good, or whether it be </a:t>
            </a:r>
            <a:r>
              <a:rPr lang="en-US" sz="1800" b="1" i="1" dirty="0" smtClean="0"/>
              <a:t>evil” </a:t>
            </a:r>
            <a:r>
              <a:rPr lang="en-US" sz="1800" dirty="0" smtClean="0"/>
              <a:t>- Ecclesiastes 12:13-14</a:t>
            </a:r>
            <a:endParaRPr lang="en-US" sz="1800" dirty="0"/>
          </a:p>
        </p:txBody>
      </p:sp>
      <p:sp>
        <p:nvSpPr>
          <p:cNvPr id="4" name="Slide Number Placeholder 3"/>
          <p:cNvSpPr>
            <a:spLocks noGrp="1"/>
          </p:cNvSpPr>
          <p:nvPr>
            <p:ph type="sldNum" sz="quarter" idx="12"/>
          </p:nvPr>
        </p:nvSpPr>
        <p:spPr/>
        <p:txBody>
          <a:bodyPr/>
          <a:lstStyle/>
          <a:p>
            <a:fld id="{76E9364E-6E63-49E9-9E97-6765AABAFA77}" type="slidenum">
              <a:rPr lang="en-US" smtClean="0"/>
              <a:t>7</a:t>
            </a:fld>
            <a:endParaRPr lang="en-US"/>
          </a:p>
        </p:txBody>
      </p:sp>
      <p:sp>
        <p:nvSpPr>
          <p:cNvPr id="6" name="Footer Placeholder 5"/>
          <p:cNvSpPr>
            <a:spLocks noGrp="1"/>
          </p:cNvSpPr>
          <p:nvPr>
            <p:ph type="ftr" sz="quarter" idx="11"/>
          </p:nvPr>
        </p:nvSpPr>
        <p:spPr/>
        <p:txBody>
          <a:bodyPr/>
          <a:lstStyle/>
          <a:p>
            <a:r>
              <a:rPr lang="en-US" smtClean="0"/>
              <a:t>The Five Most Urgent Matters of Life</a:t>
            </a:r>
            <a:endParaRPr lang="en-US"/>
          </a:p>
        </p:txBody>
      </p:sp>
    </p:spTree>
    <p:extLst>
      <p:ext uri="{BB962C8B-B14F-4D97-AF65-F5344CB8AC3E}">
        <p14:creationId xmlns:p14="http://schemas.microsoft.com/office/powerpoint/2010/main" val="345315254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 Eternity Never Ends</a:t>
            </a:r>
            <a:endParaRPr lang="en-US" dirty="0"/>
          </a:p>
        </p:txBody>
      </p:sp>
      <p:sp>
        <p:nvSpPr>
          <p:cNvPr id="3" name="Content Placeholder 2"/>
          <p:cNvSpPr>
            <a:spLocks noGrp="1"/>
          </p:cNvSpPr>
          <p:nvPr>
            <p:ph idx="1"/>
          </p:nvPr>
        </p:nvSpPr>
        <p:spPr>
          <a:xfrm>
            <a:off x="457200" y="1600200"/>
            <a:ext cx="8534400" cy="4525963"/>
          </a:xfrm>
        </p:spPr>
        <p:txBody>
          <a:bodyPr>
            <a:normAutofit/>
          </a:bodyPr>
          <a:lstStyle/>
          <a:p>
            <a:r>
              <a:rPr lang="en-US" dirty="0" smtClean="0"/>
              <a:t>Eternity is a hard concept to grasp</a:t>
            </a:r>
          </a:p>
          <a:p>
            <a:pPr lvl="1"/>
            <a:r>
              <a:rPr lang="en-US" dirty="0" smtClean="0"/>
              <a:t>We see an end to all things in this life</a:t>
            </a:r>
          </a:p>
          <a:p>
            <a:r>
              <a:rPr lang="en-US" dirty="0" smtClean="0"/>
              <a:t>Eternity defined as</a:t>
            </a:r>
          </a:p>
          <a:p>
            <a:pPr lvl="1"/>
            <a:r>
              <a:rPr lang="en-US" dirty="0" smtClean="0"/>
              <a:t>1) “infinite time; duration without beginning or end</a:t>
            </a:r>
          </a:p>
          <a:p>
            <a:pPr lvl="1"/>
            <a:r>
              <a:rPr lang="en-US" dirty="0" smtClean="0"/>
              <a:t>2) “eternal existence, especially as contrasted with mortal life</a:t>
            </a:r>
          </a:p>
          <a:p>
            <a:pPr lvl="1"/>
            <a:r>
              <a:rPr lang="en-US" dirty="0" smtClean="0"/>
              <a:t>3) “the timeless state into which the soul passes at a person’s death </a:t>
            </a:r>
          </a:p>
          <a:p>
            <a:pPr lvl="2"/>
            <a:r>
              <a:rPr lang="en-US" sz="1400" dirty="0" smtClean="0"/>
              <a:t>Dictionary.com</a:t>
            </a:r>
          </a:p>
          <a:p>
            <a:r>
              <a:rPr lang="en-US" dirty="0" smtClean="0"/>
              <a:t>We are on a time clock</a:t>
            </a:r>
          </a:p>
          <a:p>
            <a:pPr lvl="1"/>
            <a:r>
              <a:rPr lang="en-US" dirty="0" smtClean="0"/>
              <a:t>Psalms 39:4</a:t>
            </a:r>
          </a:p>
          <a:p>
            <a:r>
              <a:rPr lang="en-US" dirty="0" smtClean="0"/>
              <a:t>God is eternal</a:t>
            </a:r>
          </a:p>
          <a:p>
            <a:pPr lvl="1"/>
            <a:r>
              <a:rPr lang="en-US" dirty="0" smtClean="0"/>
              <a:t>2 Peter 3:8; Psalms 90:4</a:t>
            </a:r>
          </a:p>
          <a:p>
            <a:r>
              <a:rPr lang="en-US" dirty="0" smtClean="0"/>
              <a:t>Everlasting vs. Eternal - Matthew 25:46</a:t>
            </a:r>
          </a:p>
          <a:p>
            <a:pPr lvl="1"/>
            <a:r>
              <a:rPr lang="en-US" b="1" i="1" dirty="0" smtClean="0"/>
              <a:t>“everlasting punishment” </a:t>
            </a:r>
            <a:r>
              <a:rPr lang="en-US" dirty="0" smtClean="0"/>
              <a:t>&amp; </a:t>
            </a:r>
            <a:r>
              <a:rPr lang="en-US" b="1" i="1" dirty="0" smtClean="0"/>
              <a:t>“eternal life” </a:t>
            </a:r>
            <a:r>
              <a:rPr lang="en-US" dirty="0" smtClean="0"/>
              <a:t>are</a:t>
            </a:r>
            <a:r>
              <a:rPr lang="en-US" b="1" i="1" dirty="0" smtClean="0"/>
              <a:t> </a:t>
            </a:r>
            <a:r>
              <a:rPr lang="en-US" dirty="0" smtClean="0"/>
              <a:t>the same in duration</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76E9364E-6E63-49E9-9E97-6765AABAFA77}" type="slidenum">
              <a:rPr lang="en-US" smtClean="0"/>
              <a:t>8</a:t>
            </a:fld>
            <a:endParaRPr lang="en-US"/>
          </a:p>
        </p:txBody>
      </p:sp>
      <p:sp>
        <p:nvSpPr>
          <p:cNvPr id="6" name="Footer Placeholder 5"/>
          <p:cNvSpPr>
            <a:spLocks noGrp="1"/>
          </p:cNvSpPr>
          <p:nvPr>
            <p:ph type="ftr" sz="quarter" idx="11"/>
          </p:nvPr>
        </p:nvSpPr>
        <p:spPr/>
        <p:txBody>
          <a:bodyPr/>
          <a:lstStyle/>
          <a:p>
            <a:r>
              <a:rPr lang="en-US" smtClean="0"/>
              <a:t>The Five Most Urgent Matters of Life</a:t>
            </a:r>
            <a:endParaRPr lang="en-US"/>
          </a:p>
        </p:txBody>
      </p:sp>
    </p:spTree>
    <p:extLst>
      <p:ext uri="{BB962C8B-B14F-4D97-AF65-F5344CB8AC3E}">
        <p14:creationId xmlns:p14="http://schemas.microsoft.com/office/powerpoint/2010/main" val="281612244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1000"/>
                                        <p:tgtEl>
                                          <p:spTgt spid="3">
                                            <p:txEl>
                                              <p:pRg st="10" end="1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fade">
                                      <p:cBhvr>
                                        <p:cTn id="54" dur="1000"/>
                                        <p:tgtEl>
                                          <p:spTgt spid="3">
                                            <p:txEl>
                                              <p:pRg st="11" end="11"/>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33" name="Line 9"/>
          <p:cNvSpPr>
            <a:spLocks noChangeShapeType="1"/>
          </p:cNvSpPr>
          <p:nvPr/>
        </p:nvSpPr>
        <p:spPr bwMode="auto">
          <a:xfrm>
            <a:off x="4533900" y="1304925"/>
            <a:ext cx="30861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Slide Number Placeholder 3"/>
          <p:cNvSpPr>
            <a:spLocks noGrp="1"/>
          </p:cNvSpPr>
          <p:nvPr>
            <p:ph type="sldNum" sz="quarter" idx="12"/>
          </p:nvPr>
        </p:nvSpPr>
        <p:spPr/>
        <p:txBody>
          <a:bodyPr/>
          <a:lstStyle/>
          <a:p>
            <a:pPr>
              <a:defRPr/>
            </a:pPr>
            <a:fld id="{E8752043-256F-4AB5-824F-8418C912E874}" type="slidenum">
              <a:rPr lang="en-US" altLang="en-US"/>
              <a:pPr>
                <a:defRPr/>
              </a:pPr>
              <a:t>9</a:t>
            </a:fld>
            <a:endParaRPr lang="en-US" altLang="en-US"/>
          </a:p>
        </p:txBody>
      </p:sp>
      <p:sp>
        <p:nvSpPr>
          <p:cNvPr id="154626" name="Text Box 2"/>
          <p:cNvSpPr txBox="1">
            <a:spLocks noChangeArrowheads="1"/>
          </p:cNvSpPr>
          <p:nvPr/>
        </p:nvSpPr>
        <p:spPr bwMode="auto">
          <a:xfrm>
            <a:off x="533400" y="914400"/>
            <a:ext cx="8153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lnSpc>
                <a:spcPct val="100000"/>
              </a:lnSpc>
              <a:spcBef>
                <a:spcPct val="0"/>
              </a:spcBef>
              <a:buClrTx/>
              <a:buSzTx/>
              <a:buFontTx/>
              <a:buNone/>
            </a:pPr>
            <a:r>
              <a:rPr lang="en-US" altLang="en-US" sz="2400" i="1" dirty="0">
                <a:latin typeface="Arial" charset="0"/>
              </a:rPr>
              <a:t>“And these will go away into everlasting punishment, but the righteous into eternal life” - </a:t>
            </a:r>
            <a:r>
              <a:rPr lang="en-US" altLang="en-US" sz="2400" dirty="0" smtClean="0">
                <a:latin typeface="Arial" charset="0"/>
              </a:rPr>
              <a:t>Matthew </a:t>
            </a:r>
            <a:r>
              <a:rPr lang="en-US" altLang="en-US" sz="2400" dirty="0">
                <a:latin typeface="Arial" charset="0"/>
              </a:rPr>
              <a:t>25:46 </a:t>
            </a:r>
          </a:p>
        </p:txBody>
      </p:sp>
      <p:sp>
        <p:nvSpPr>
          <p:cNvPr id="154627" name="Rectangle 3"/>
          <p:cNvSpPr>
            <a:spLocks noChangeArrowheads="1"/>
          </p:cNvSpPr>
          <p:nvPr/>
        </p:nvSpPr>
        <p:spPr bwMode="auto">
          <a:xfrm>
            <a:off x="0" y="0"/>
            <a:ext cx="9144000" cy="762000"/>
          </a:xfrm>
          <a:prstGeom prst="rect">
            <a:avLst/>
          </a:prstGeom>
          <a:solidFill>
            <a:srgbClr val="6699FF"/>
          </a:solidFill>
          <a:ln>
            <a:noFill/>
          </a:ln>
          <a:effectLst/>
          <a:extLst>
            <a:ext uri="{91240B29-F687-4F45-9708-019B960494DF}">
              <a14:hiddenLine xmlns:a14="http://schemas.microsoft.com/office/drawing/2010/main" w="9525">
                <a:solidFill>
                  <a:srgbClr val="3333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eaLnBrk="1" hangingPunct="1">
              <a:lnSpc>
                <a:spcPct val="100000"/>
              </a:lnSpc>
              <a:spcBef>
                <a:spcPct val="0"/>
              </a:spcBef>
              <a:buClrTx/>
              <a:buSzTx/>
              <a:buFontTx/>
              <a:buNone/>
            </a:pPr>
            <a:r>
              <a:rPr lang="en-US" altLang="en-US" sz="4000" dirty="0">
                <a:solidFill>
                  <a:schemeClr val="bg1"/>
                </a:solidFill>
                <a:latin typeface="Franklin Gothic Heavy" pitchFamily="34" charset="0"/>
              </a:rPr>
              <a:t>DURATION OF HEAVEN &amp; HELL EQUAL</a:t>
            </a:r>
          </a:p>
        </p:txBody>
      </p:sp>
      <p:sp>
        <p:nvSpPr>
          <p:cNvPr id="154628" name="Rectangle 4"/>
          <p:cNvSpPr>
            <a:spLocks noChangeArrowheads="1"/>
          </p:cNvSpPr>
          <p:nvPr/>
        </p:nvSpPr>
        <p:spPr bwMode="auto">
          <a:xfrm>
            <a:off x="504825" y="2133600"/>
            <a:ext cx="3048000" cy="3048000"/>
          </a:xfrm>
          <a:prstGeom prst="rect">
            <a:avLst/>
          </a:prstGeom>
          <a:solidFill>
            <a:srgbClr val="FF0000"/>
          </a:solidFill>
          <a:ln w="9525">
            <a:solidFill>
              <a:schemeClr val="accent3"/>
            </a:solidFill>
            <a:miter lim="800000"/>
            <a:headEnd/>
            <a:tailEnd/>
          </a:ln>
          <a:effectLst/>
          <a:extLst/>
        </p:spPr>
        <p:txBody>
          <a:bodyPr wrap="none" anchor="ct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eaLnBrk="1" hangingPunct="1">
              <a:lnSpc>
                <a:spcPct val="100000"/>
              </a:lnSpc>
              <a:spcBef>
                <a:spcPct val="0"/>
              </a:spcBef>
              <a:buClrTx/>
              <a:buSzTx/>
              <a:buFontTx/>
              <a:buNone/>
            </a:pPr>
            <a:r>
              <a:rPr lang="en-US" altLang="en-US" sz="3600" i="1" dirty="0">
                <a:solidFill>
                  <a:schemeClr val="bg1"/>
                </a:solidFill>
                <a:latin typeface="Franklin Gothic Heavy" pitchFamily="34" charset="0"/>
              </a:rPr>
              <a:t>“Everlasting</a:t>
            </a:r>
          </a:p>
          <a:p>
            <a:pPr algn="ctr" eaLnBrk="1" hangingPunct="1">
              <a:lnSpc>
                <a:spcPct val="100000"/>
              </a:lnSpc>
              <a:spcBef>
                <a:spcPct val="0"/>
              </a:spcBef>
              <a:buClrTx/>
              <a:buSzTx/>
              <a:buFontTx/>
              <a:buNone/>
            </a:pPr>
            <a:r>
              <a:rPr lang="en-US" altLang="en-US" sz="3600" i="1" dirty="0">
                <a:solidFill>
                  <a:schemeClr val="bg1"/>
                </a:solidFill>
                <a:latin typeface="Franklin Gothic Heavy" pitchFamily="34" charset="0"/>
              </a:rPr>
              <a:t>Punishment”</a:t>
            </a:r>
          </a:p>
          <a:p>
            <a:pPr algn="ctr" eaLnBrk="1" hangingPunct="1">
              <a:lnSpc>
                <a:spcPct val="100000"/>
              </a:lnSpc>
              <a:spcBef>
                <a:spcPct val="0"/>
              </a:spcBef>
              <a:buClrTx/>
              <a:buSzTx/>
              <a:buFontTx/>
              <a:buNone/>
            </a:pPr>
            <a:endParaRPr lang="en-US" altLang="en-US" sz="1400" b="0" dirty="0">
              <a:solidFill>
                <a:schemeClr val="bg1"/>
              </a:solidFill>
              <a:latin typeface="Franklin Gothic Heavy" pitchFamily="34" charset="0"/>
            </a:endParaRPr>
          </a:p>
          <a:p>
            <a:pPr algn="ctr" eaLnBrk="1" hangingPunct="1">
              <a:lnSpc>
                <a:spcPct val="100000"/>
              </a:lnSpc>
              <a:spcBef>
                <a:spcPct val="0"/>
              </a:spcBef>
              <a:buClrTx/>
              <a:buSzTx/>
              <a:buFontTx/>
              <a:buNone/>
            </a:pPr>
            <a:r>
              <a:rPr lang="en-US" altLang="en-US" sz="2800" i="1" dirty="0" err="1">
                <a:solidFill>
                  <a:schemeClr val="bg1"/>
                </a:solidFill>
                <a:latin typeface="Arial Narrow" panose="020B0606020202030204" pitchFamily="34" charset="0"/>
              </a:rPr>
              <a:t>Gk</a:t>
            </a:r>
            <a:r>
              <a:rPr lang="en-US" altLang="en-US" sz="2800" i="1" dirty="0">
                <a:solidFill>
                  <a:schemeClr val="bg1"/>
                </a:solidFill>
                <a:latin typeface="Arial Narrow" panose="020B0606020202030204" pitchFamily="34" charset="0"/>
              </a:rPr>
              <a:t>: </a:t>
            </a:r>
            <a:r>
              <a:rPr lang="en-US" altLang="en-US" sz="2800" i="1" dirty="0" err="1" smtClean="0">
                <a:solidFill>
                  <a:schemeClr val="bg1"/>
                </a:solidFill>
                <a:latin typeface="Arial Narrow" panose="020B0606020202030204" pitchFamily="34" charset="0"/>
              </a:rPr>
              <a:t>aionios</a:t>
            </a:r>
            <a:endParaRPr lang="en-US" altLang="en-US" sz="2400" b="0" i="1" dirty="0">
              <a:solidFill>
                <a:schemeClr val="bg1"/>
              </a:solidFill>
              <a:latin typeface="Arial Narrow" panose="020B0606020202030204" pitchFamily="34" charset="0"/>
            </a:endParaRPr>
          </a:p>
          <a:p>
            <a:pPr algn="ctr" eaLnBrk="1" hangingPunct="1">
              <a:lnSpc>
                <a:spcPct val="100000"/>
              </a:lnSpc>
              <a:spcBef>
                <a:spcPct val="0"/>
              </a:spcBef>
              <a:buClrTx/>
              <a:buSzTx/>
              <a:buFontTx/>
              <a:buNone/>
            </a:pPr>
            <a:endParaRPr lang="en-US" altLang="en-US" sz="2000" b="0" dirty="0">
              <a:solidFill>
                <a:schemeClr val="bg1"/>
              </a:solidFill>
              <a:latin typeface="Franklin Gothic Heavy" pitchFamily="34" charset="0"/>
            </a:endParaRPr>
          </a:p>
          <a:p>
            <a:pPr algn="ctr" eaLnBrk="1" hangingPunct="1">
              <a:lnSpc>
                <a:spcPct val="100000"/>
              </a:lnSpc>
              <a:spcBef>
                <a:spcPct val="0"/>
              </a:spcBef>
              <a:buClrTx/>
              <a:buSzTx/>
              <a:buFontTx/>
              <a:buNone/>
            </a:pPr>
            <a:r>
              <a:rPr lang="en-US" altLang="en-US" sz="3600" dirty="0">
                <a:solidFill>
                  <a:schemeClr val="bg1"/>
                </a:solidFill>
                <a:latin typeface="Franklin Gothic Heavy" pitchFamily="34" charset="0"/>
              </a:rPr>
              <a:t>Hell</a:t>
            </a:r>
          </a:p>
        </p:txBody>
      </p:sp>
      <p:sp>
        <p:nvSpPr>
          <p:cNvPr id="154629" name="Rectangle 5"/>
          <p:cNvSpPr>
            <a:spLocks noChangeArrowheads="1"/>
          </p:cNvSpPr>
          <p:nvPr/>
        </p:nvSpPr>
        <p:spPr bwMode="auto">
          <a:xfrm>
            <a:off x="5619750" y="2133600"/>
            <a:ext cx="3048000" cy="3048000"/>
          </a:xfrm>
          <a:prstGeom prst="rect">
            <a:avLst/>
          </a:prstGeom>
          <a:solidFill>
            <a:schemeClr val="tx2">
              <a:lumMod val="60000"/>
              <a:lumOff val="40000"/>
            </a:schemeClr>
          </a:solidFill>
          <a:ln w="9525">
            <a:noFill/>
            <a:miter lim="800000"/>
            <a:headEnd/>
            <a:tailEnd/>
          </a:ln>
          <a:effectLst/>
          <a:extLst/>
        </p:spPr>
        <p:txBody>
          <a:bodyPr wrap="none" anchor="ct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eaLnBrk="1" hangingPunct="1">
              <a:lnSpc>
                <a:spcPct val="100000"/>
              </a:lnSpc>
              <a:spcBef>
                <a:spcPct val="0"/>
              </a:spcBef>
              <a:buClrTx/>
              <a:buSzTx/>
              <a:buFontTx/>
              <a:buNone/>
            </a:pPr>
            <a:r>
              <a:rPr lang="en-US" altLang="en-US" sz="3600" i="1" dirty="0">
                <a:ln>
                  <a:solidFill>
                    <a:schemeClr val="bg1"/>
                  </a:solidFill>
                </a:ln>
                <a:solidFill>
                  <a:schemeClr val="bg1"/>
                </a:solidFill>
                <a:latin typeface="Franklin Gothic Heavy" pitchFamily="34" charset="0"/>
              </a:rPr>
              <a:t>“</a:t>
            </a:r>
            <a:r>
              <a:rPr lang="en-US" altLang="en-US" sz="3600" i="1" dirty="0" smtClean="0">
                <a:ln>
                  <a:solidFill>
                    <a:schemeClr val="bg1"/>
                  </a:solidFill>
                </a:ln>
                <a:solidFill>
                  <a:schemeClr val="bg1"/>
                </a:solidFill>
                <a:latin typeface="Franklin Gothic Heavy" pitchFamily="34" charset="0"/>
              </a:rPr>
              <a:t>Eternal Life</a:t>
            </a:r>
            <a:r>
              <a:rPr lang="en-US" altLang="en-US" sz="3600" i="1" dirty="0">
                <a:ln>
                  <a:solidFill>
                    <a:schemeClr val="bg1"/>
                  </a:solidFill>
                </a:ln>
                <a:solidFill>
                  <a:schemeClr val="bg1"/>
                </a:solidFill>
                <a:latin typeface="Franklin Gothic Heavy" pitchFamily="34" charset="0"/>
              </a:rPr>
              <a:t>”</a:t>
            </a:r>
          </a:p>
          <a:p>
            <a:pPr algn="ctr" eaLnBrk="1" hangingPunct="1">
              <a:lnSpc>
                <a:spcPct val="100000"/>
              </a:lnSpc>
              <a:spcBef>
                <a:spcPct val="0"/>
              </a:spcBef>
              <a:buClrTx/>
              <a:buSzTx/>
              <a:buFontTx/>
              <a:buNone/>
            </a:pPr>
            <a:endParaRPr lang="en-US" altLang="en-US" sz="2800" b="0" dirty="0">
              <a:ln>
                <a:solidFill>
                  <a:schemeClr val="bg1"/>
                </a:solidFill>
              </a:ln>
              <a:solidFill>
                <a:schemeClr val="bg1"/>
              </a:solidFill>
              <a:latin typeface="Franklin Gothic Heavy" pitchFamily="34" charset="0"/>
            </a:endParaRPr>
          </a:p>
          <a:p>
            <a:pPr algn="ctr" eaLnBrk="1" hangingPunct="1">
              <a:lnSpc>
                <a:spcPct val="100000"/>
              </a:lnSpc>
              <a:spcBef>
                <a:spcPct val="0"/>
              </a:spcBef>
              <a:buClrTx/>
              <a:buSzTx/>
              <a:buFontTx/>
              <a:buNone/>
            </a:pPr>
            <a:r>
              <a:rPr lang="en-US" altLang="en-US" sz="2800" i="1" dirty="0" err="1">
                <a:ln>
                  <a:solidFill>
                    <a:schemeClr val="bg1"/>
                  </a:solidFill>
                </a:ln>
                <a:solidFill>
                  <a:schemeClr val="bg2"/>
                </a:solidFill>
                <a:latin typeface="Arial Narrow" panose="020B0606020202030204" pitchFamily="34" charset="0"/>
              </a:rPr>
              <a:t>Gk</a:t>
            </a:r>
            <a:r>
              <a:rPr lang="en-US" altLang="en-US" sz="2800" i="1" dirty="0">
                <a:ln>
                  <a:solidFill>
                    <a:schemeClr val="bg1"/>
                  </a:solidFill>
                </a:ln>
                <a:solidFill>
                  <a:schemeClr val="bg2"/>
                </a:solidFill>
                <a:latin typeface="Arial Narrow" panose="020B0606020202030204" pitchFamily="34" charset="0"/>
              </a:rPr>
              <a:t>: </a:t>
            </a:r>
            <a:r>
              <a:rPr lang="en-US" altLang="en-US" sz="2800" i="1" dirty="0" err="1" smtClean="0">
                <a:ln>
                  <a:solidFill>
                    <a:schemeClr val="bg1"/>
                  </a:solidFill>
                </a:ln>
                <a:solidFill>
                  <a:schemeClr val="bg2"/>
                </a:solidFill>
                <a:latin typeface="Arial Narrow" panose="020B0606020202030204" pitchFamily="34" charset="0"/>
              </a:rPr>
              <a:t>aionios</a:t>
            </a:r>
            <a:endParaRPr lang="en-US" altLang="en-US" sz="2800" i="1" dirty="0">
              <a:ln>
                <a:solidFill>
                  <a:schemeClr val="bg1"/>
                </a:solidFill>
              </a:ln>
              <a:solidFill>
                <a:schemeClr val="bg2"/>
              </a:solidFill>
              <a:latin typeface="Arial Narrow" panose="020B0606020202030204" pitchFamily="34" charset="0"/>
            </a:endParaRPr>
          </a:p>
          <a:p>
            <a:pPr algn="ctr" eaLnBrk="1" hangingPunct="1">
              <a:lnSpc>
                <a:spcPct val="100000"/>
              </a:lnSpc>
              <a:spcBef>
                <a:spcPct val="0"/>
              </a:spcBef>
              <a:buClrTx/>
              <a:buSzTx/>
              <a:buFontTx/>
              <a:buNone/>
            </a:pPr>
            <a:endParaRPr lang="en-US" altLang="en-US" sz="2800" b="0" dirty="0">
              <a:ln>
                <a:solidFill>
                  <a:schemeClr val="bg1"/>
                </a:solidFill>
              </a:ln>
              <a:solidFill>
                <a:schemeClr val="bg2"/>
              </a:solidFill>
              <a:latin typeface="Franklin Gothic Heavy" pitchFamily="34" charset="0"/>
            </a:endParaRPr>
          </a:p>
          <a:p>
            <a:pPr algn="ctr" eaLnBrk="1" hangingPunct="1">
              <a:lnSpc>
                <a:spcPct val="100000"/>
              </a:lnSpc>
              <a:spcBef>
                <a:spcPct val="0"/>
              </a:spcBef>
              <a:buClrTx/>
              <a:buSzTx/>
              <a:buFontTx/>
              <a:buNone/>
            </a:pPr>
            <a:r>
              <a:rPr lang="en-US" altLang="en-US" sz="3600" dirty="0">
                <a:ln>
                  <a:solidFill>
                    <a:schemeClr val="bg1"/>
                  </a:solidFill>
                </a:ln>
                <a:solidFill>
                  <a:schemeClr val="bg1"/>
                </a:solidFill>
                <a:latin typeface="Franklin Gothic Heavy" pitchFamily="34" charset="0"/>
              </a:rPr>
              <a:t>Heaven</a:t>
            </a:r>
          </a:p>
        </p:txBody>
      </p:sp>
      <p:sp>
        <p:nvSpPr>
          <p:cNvPr id="154630" name="AutoShape 6"/>
          <p:cNvSpPr>
            <a:spLocks noChangeArrowheads="1"/>
          </p:cNvSpPr>
          <p:nvPr/>
        </p:nvSpPr>
        <p:spPr bwMode="auto">
          <a:xfrm>
            <a:off x="4576762" y="4419600"/>
            <a:ext cx="1143000" cy="762000"/>
          </a:xfrm>
          <a:custGeom>
            <a:avLst/>
            <a:gdLst>
              <a:gd name="T0" fmla="*/ 2147483647 w 21600"/>
              <a:gd name="T1" fmla="*/ 0 h 21600"/>
              <a:gd name="T2" fmla="*/ 0 w 21600"/>
              <a:gd name="T3" fmla="*/ 474162720 h 21600"/>
              <a:gd name="T4" fmla="*/ 2147483647 w 21600"/>
              <a:gd name="T5" fmla="*/ 948325475 h 21600"/>
              <a:gd name="T6" fmla="*/ 2147483647 w 21600"/>
              <a:gd name="T7" fmla="*/ 47416272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tx2"/>
          </a:solidFill>
          <a:ln>
            <a:noFill/>
          </a:ln>
          <a:effectLst/>
          <a:extLst/>
        </p:spPr>
        <p:txBody>
          <a:bodyPr wrap="none" anchor="ctr"/>
          <a:lstStyle/>
          <a:p>
            <a:endParaRPr lang="en-US"/>
          </a:p>
        </p:txBody>
      </p:sp>
      <p:sp>
        <p:nvSpPr>
          <p:cNvPr id="154631" name="AutoShape 7"/>
          <p:cNvSpPr>
            <a:spLocks noChangeArrowheads="1"/>
          </p:cNvSpPr>
          <p:nvPr/>
        </p:nvSpPr>
        <p:spPr bwMode="auto">
          <a:xfrm flipH="1">
            <a:off x="3467100" y="2143125"/>
            <a:ext cx="1143000" cy="762000"/>
          </a:xfrm>
          <a:custGeom>
            <a:avLst/>
            <a:gdLst>
              <a:gd name="T0" fmla="*/ 2147483647 w 21600"/>
              <a:gd name="T1" fmla="*/ 0 h 21600"/>
              <a:gd name="T2" fmla="*/ 0 w 21600"/>
              <a:gd name="T3" fmla="*/ 474162720 h 21600"/>
              <a:gd name="T4" fmla="*/ 2147483647 w 21600"/>
              <a:gd name="T5" fmla="*/ 948325475 h 21600"/>
              <a:gd name="T6" fmla="*/ 2147483647 w 21600"/>
              <a:gd name="T7" fmla="*/ 47416272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tx2"/>
          </a:solidFill>
          <a:ln>
            <a:solidFill>
              <a:schemeClr val="tx2"/>
            </a:solidFill>
          </a:ln>
          <a:effectLst/>
          <a:extLst/>
        </p:spPr>
        <p:txBody>
          <a:bodyPr wrap="none" anchor="ctr"/>
          <a:lstStyle/>
          <a:p>
            <a:endParaRPr lang="en-US"/>
          </a:p>
        </p:txBody>
      </p:sp>
      <p:sp>
        <p:nvSpPr>
          <p:cNvPr id="154632" name="Text Box 8"/>
          <p:cNvSpPr txBox="1">
            <a:spLocks noChangeArrowheads="1"/>
          </p:cNvSpPr>
          <p:nvPr/>
        </p:nvSpPr>
        <p:spPr bwMode="auto">
          <a:xfrm>
            <a:off x="3619500" y="2834521"/>
            <a:ext cx="1952625"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70000"/>
              </a:lnSpc>
              <a:spcBef>
                <a:spcPct val="50000"/>
              </a:spcBef>
              <a:buClrTx/>
              <a:buSzTx/>
              <a:buFontTx/>
              <a:buNone/>
              <a:defRPr/>
            </a:pPr>
            <a:r>
              <a:rPr lang="en-US" altLang="en-US" sz="2000" b="1" dirty="0">
                <a:solidFill>
                  <a:srgbClr val="FF0000"/>
                </a:solidFill>
                <a:latin typeface="Arial" charset="0"/>
              </a:rPr>
              <a:t>What is Done</a:t>
            </a:r>
          </a:p>
          <a:p>
            <a:pPr algn="ctr">
              <a:lnSpc>
                <a:spcPct val="70000"/>
              </a:lnSpc>
              <a:spcBef>
                <a:spcPct val="50000"/>
              </a:spcBef>
              <a:buClrTx/>
              <a:buSzTx/>
              <a:buFontTx/>
              <a:buNone/>
              <a:defRPr/>
            </a:pPr>
            <a:r>
              <a:rPr lang="en-US" altLang="en-US" sz="2000" b="1" dirty="0">
                <a:solidFill>
                  <a:srgbClr val="FF0000"/>
                </a:solidFill>
                <a:latin typeface="Arial" charset="0"/>
              </a:rPr>
              <a:t>With One</a:t>
            </a:r>
          </a:p>
          <a:p>
            <a:pPr algn="ctr">
              <a:lnSpc>
                <a:spcPct val="70000"/>
              </a:lnSpc>
              <a:spcBef>
                <a:spcPct val="50000"/>
              </a:spcBef>
              <a:buClrTx/>
              <a:buSzTx/>
              <a:buFontTx/>
              <a:buNone/>
              <a:defRPr/>
            </a:pPr>
            <a:r>
              <a:rPr lang="en-US" altLang="en-US" sz="2000" b="1" dirty="0">
                <a:solidFill>
                  <a:srgbClr val="FF0000"/>
                </a:solidFill>
                <a:latin typeface="Arial" charset="0"/>
              </a:rPr>
              <a:t>We Must Do</a:t>
            </a:r>
          </a:p>
          <a:p>
            <a:pPr algn="ctr">
              <a:lnSpc>
                <a:spcPct val="70000"/>
              </a:lnSpc>
              <a:spcBef>
                <a:spcPct val="50000"/>
              </a:spcBef>
              <a:buClrTx/>
              <a:buSzTx/>
              <a:buFontTx/>
              <a:buNone/>
              <a:defRPr/>
            </a:pPr>
            <a:r>
              <a:rPr lang="en-US" altLang="en-US" sz="2000" b="1" dirty="0">
                <a:solidFill>
                  <a:srgbClr val="FF0000"/>
                </a:solidFill>
                <a:latin typeface="Arial" charset="0"/>
              </a:rPr>
              <a:t> With</a:t>
            </a:r>
          </a:p>
          <a:p>
            <a:pPr algn="ctr">
              <a:lnSpc>
                <a:spcPct val="70000"/>
              </a:lnSpc>
              <a:spcBef>
                <a:spcPct val="50000"/>
              </a:spcBef>
              <a:buClrTx/>
              <a:buSzTx/>
              <a:buFontTx/>
              <a:buNone/>
              <a:defRPr/>
            </a:pPr>
            <a:r>
              <a:rPr lang="en-US" altLang="en-US" sz="2000" b="1" dirty="0">
                <a:solidFill>
                  <a:srgbClr val="FF0000"/>
                </a:solidFill>
                <a:latin typeface="Arial" charset="0"/>
              </a:rPr>
              <a:t>The Other</a:t>
            </a:r>
          </a:p>
        </p:txBody>
      </p:sp>
      <p:sp>
        <p:nvSpPr>
          <p:cNvPr id="154634" name="Line 10"/>
          <p:cNvSpPr>
            <a:spLocks noChangeShapeType="1"/>
          </p:cNvSpPr>
          <p:nvPr/>
        </p:nvSpPr>
        <p:spPr bwMode="auto">
          <a:xfrm>
            <a:off x="3048000" y="1666875"/>
            <a:ext cx="1447800" cy="0"/>
          </a:xfrm>
          <a:prstGeom prst="line">
            <a:avLst/>
          </a:prstGeom>
          <a:noFill/>
          <a:ln w="38100">
            <a:solidFill>
              <a:schemeClr val="tx2">
                <a:lumMod val="60000"/>
                <a:lumOff val="4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extBox 1"/>
          <p:cNvSpPr txBox="1"/>
          <p:nvPr/>
        </p:nvSpPr>
        <p:spPr>
          <a:xfrm>
            <a:off x="304800" y="5486400"/>
            <a:ext cx="8534400" cy="707886"/>
          </a:xfrm>
          <a:prstGeom prst="rect">
            <a:avLst/>
          </a:prstGeom>
          <a:solidFill>
            <a:schemeClr val="tx2">
              <a:lumMod val="40000"/>
              <a:lumOff val="60000"/>
            </a:schemeClr>
          </a:solidFill>
        </p:spPr>
        <p:txBody>
          <a:bodyPr wrap="square" rtlCol="0">
            <a:spAutoFit/>
          </a:bodyPr>
          <a:lstStyle/>
          <a:p>
            <a:pPr algn="ctr"/>
            <a:r>
              <a:rPr lang="en-US" sz="2000" b="1" dirty="0"/>
              <a:t>“God </a:t>
            </a:r>
            <a:r>
              <a:rPr lang="en-US" sz="2000" b="1" dirty="0" smtClean="0"/>
              <a:t>has interwoven </a:t>
            </a:r>
            <a:r>
              <a:rPr lang="en-US" sz="2000" b="1" dirty="0"/>
              <a:t>the two, so that the man who will attempt to deny </a:t>
            </a:r>
            <a:r>
              <a:rPr lang="en-US" sz="2000" b="1" dirty="0" smtClean="0"/>
              <a:t>the flames </a:t>
            </a:r>
            <a:r>
              <a:rPr lang="en-US" sz="2000" b="1" dirty="0"/>
              <a:t>of hell must deny the joys of heaven</a:t>
            </a:r>
            <a:r>
              <a:rPr lang="en-US" sz="2000" b="1" dirty="0" smtClean="0"/>
              <a:t>”</a:t>
            </a:r>
            <a:r>
              <a:rPr lang="en-US" sz="2000" dirty="0" smtClean="0"/>
              <a:t> - H. Leo Boles</a:t>
            </a:r>
            <a:endParaRPr lang="en-US" sz="2000" dirty="0"/>
          </a:p>
        </p:txBody>
      </p:sp>
      <p:sp>
        <p:nvSpPr>
          <p:cNvPr id="3" name="Footer Placeholder 2"/>
          <p:cNvSpPr>
            <a:spLocks noGrp="1"/>
          </p:cNvSpPr>
          <p:nvPr>
            <p:ph type="ftr" sz="quarter" idx="11"/>
          </p:nvPr>
        </p:nvSpPr>
        <p:spPr/>
        <p:txBody>
          <a:bodyPr/>
          <a:lstStyle/>
          <a:p>
            <a:r>
              <a:rPr lang="en-US" smtClean="0"/>
              <a:t>The Five Most Urgent Matters of Life</a:t>
            </a:r>
            <a:endParaRPr lang="en-US"/>
          </a:p>
        </p:txBody>
      </p:sp>
    </p:spTree>
    <p:extLst>
      <p:ext uri="{BB962C8B-B14F-4D97-AF65-F5344CB8AC3E}">
        <p14:creationId xmlns:p14="http://schemas.microsoft.com/office/powerpoint/2010/main" val="22837943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54627"/>
                                        </p:tgtEl>
                                        <p:attrNameLst>
                                          <p:attrName>style.visibility</p:attrName>
                                        </p:attrNameLst>
                                      </p:cBhvr>
                                      <p:to>
                                        <p:strVal val="visible"/>
                                      </p:to>
                                    </p:set>
                                    <p:animEffect transition="in" filter="circle(in)">
                                      <p:cBhvr>
                                        <p:cTn id="7" dur="2000"/>
                                        <p:tgtEl>
                                          <p:spTgt spid="1546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4626"/>
                                        </p:tgtEl>
                                        <p:attrNameLst>
                                          <p:attrName>style.visibility</p:attrName>
                                        </p:attrNameLst>
                                      </p:cBhvr>
                                      <p:to>
                                        <p:strVal val="visible"/>
                                      </p:to>
                                    </p:set>
                                    <p:animEffect transition="in" filter="dissolve">
                                      <p:cBhvr>
                                        <p:cTn id="12" dur="500"/>
                                        <p:tgtEl>
                                          <p:spTgt spid="1546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2" presetClass="entr" presetSubtype="0" fill="hold" grpId="0" nodeType="clickEffect">
                                  <p:stCondLst>
                                    <p:cond delay="0"/>
                                  </p:stCondLst>
                                  <p:childTnLst>
                                    <p:set>
                                      <p:cBhvr>
                                        <p:cTn id="16" dur="1" fill="hold">
                                          <p:stCondLst>
                                            <p:cond delay="0"/>
                                          </p:stCondLst>
                                        </p:cTn>
                                        <p:tgtEl>
                                          <p:spTgt spid="154628"/>
                                        </p:tgtEl>
                                        <p:attrNameLst>
                                          <p:attrName>style.visibility</p:attrName>
                                        </p:attrNameLst>
                                      </p:cBhvr>
                                      <p:to>
                                        <p:strVal val="visible"/>
                                      </p:to>
                                    </p:set>
                                    <p:animScale>
                                      <p:cBhvr>
                                        <p:cTn id="17" dur="1500" decel="50000" fill="hold">
                                          <p:stCondLst>
                                            <p:cond delay="0"/>
                                          </p:stCondLst>
                                        </p:cTn>
                                        <p:tgtEl>
                                          <p:spTgt spid="1546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500" decel="50000" fill="hold">
                                          <p:stCondLst>
                                            <p:cond delay="0"/>
                                          </p:stCondLst>
                                        </p:cTn>
                                        <p:tgtEl>
                                          <p:spTgt spid="154628"/>
                                        </p:tgtEl>
                                        <p:attrNameLst>
                                          <p:attrName>ppt_x</p:attrName>
                                          <p:attrName>ppt_y</p:attrName>
                                        </p:attrNameLst>
                                      </p:cBhvr>
                                    </p:animMotion>
                                    <p:animEffect transition="in" filter="fade">
                                      <p:cBhvr>
                                        <p:cTn id="19" dur="1500"/>
                                        <p:tgtEl>
                                          <p:spTgt spid="154628"/>
                                        </p:tgtEl>
                                      </p:cBhvr>
                                    </p:animEffect>
                                  </p:childTnLst>
                                </p:cTn>
                              </p:par>
                            </p:childTnLst>
                          </p:cTn>
                        </p:par>
                        <p:par>
                          <p:cTn id="20" fill="hold" nodeType="afterGroup">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154633"/>
                                        </p:tgtEl>
                                        <p:attrNameLst>
                                          <p:attrName>style.visibility</p:attrName>
                                        </p:attrNameLst>
                                      </p:cBhvr>
                                      <p:to>
                                        <p:strVal val="visible"/>
                                      </p:to>
                                    </p:set>
                                    <p:animEffect transition="in" filter="wipe(left)">
                                      <p:cBhvr>
                                        <p:cTn id="23" dur="1250"/>
                                        <p:tgtEl>
                                          <p:spTgt spid="15463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154629"/>
                                        </p:tgtEl>
                                        <p:attrNameLst>
                                          <p:attrName>style.visibility</p:attrName>
                                        </p:attrNameLst>
                                      </p:cBhvr>
                                      <p:to>
                                        <p:strVal val="visible"/>
                                      </p:to>
                                    </p:set>
                                    <p:animScale>
                                      <p:cBhvr>
                                        <p:cTn id="28" dur="1500" decel="50000" fill="hold">
                                          <p:stCondLst>
                                            <p:cond delay="0"/>
                                          </p:stCondLst>
                                        </p:cTn>
                                        <p:tgtEl>
                                          <p:spTgt spid="15462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500" decel="50000" fill="hold">
                                          <p:stCondLst>
                                            <p:cond delay="0"/>
                                          </p:stCondLst>
                                        </p:cTn>
                                        <p:tgtEl>
                                          <p:spTgt spid="154629"/>
                                        </p:tgtEl>
                                        <p:attrNameLst>
                                          <p:attrName>ppt_x</p:attrName>
                                          <p:attrName>ppt_y</p:attrName>
                                        </p:attrNameLst>
                                      </p:cBhvr>
                                    </p:animMotion>
                                    <p:animEffect transition="in" filter="fade">
                                      <p:cBhvr>
                                        <p:cTn id="30" dur="1500"/>
                                        <p:tgtEl>
                                          <p:spTgt spid="154629"/>
                                        </p:tgtEl>
                                      </p:cBhvr>
                                    </p:animEffect>
                                  </p:childTnLst>
                                </p:cTn>
                              </p:par>
                            </p:childTnLst>
                          </p:cTn>
                        </p:par>
                        <p:par>
                          <p:cTn id="31" fill="hold" nodeType="afterGroup">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154634"/>
                                        </p:tgtEl>
                                        <p:attrNameLst>
                                          <p:attrName>style.visibility</p:attrName>
                                        </p:attrNameLst>
                                      </p:cBhvr>
                                      <p:to>
                                        <p:strVal val="visible"/>
                                      </p:to>
                                    </p:set>
                                    <p:animEffect transition="in" filter="wipe(left)">
                                      <p:cBhvr>
                                        <p:cTn id="34" dur="1250"/>
                                        <p:tgtEl>
                                          <p:spTgt spid="15463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2" fill="hold" grpId="0" nodeType="clickEffect">
                                  <p:stCondLst>
                                    <p:cond delay="0"/>
                                  </p:stCondLst>
                                  <p:childTnLst>
                                    <p:set>
                                      <p:cBhvr>
                                        <p:cTn id="38" dur="1" fill="hold">
                                          <p:stCondLst>
                                            <p:cond delay="0"/>
                                          </p:stCondLst>
                                        </p:cTn>
                                        <p:tgtEl>
                                          <p:spTgt spid="154631"/>
                                        </p:tgtEl>
                                        <p:attrNameLst>
                                          <p:attrName>style.visibility</p:attrName>
                                        </p:attrNameLst>
                                      </p:cBhvr>
                                      <p:to>
                                        <p:strVal val="visible"/>
                                      </p:to>
                                    </p:set>
                                    <p:animEffect transition="in" filter="slide(fromRight)">
                                      <p:cBhvr>
                                        <p:cTn id="39" dur="1750"/>
                                        <p:tgtEl>
                                          <p:spTgt spid="154631"/>
                                        </p:tgtEl>
                                      </p:cBhvr>
                                    </p:animEffect>
                                  </p:childTnLst>
                                </p:cTn>
                              </p:par>
                              <p:par>
                                <p:cTn id="40" presetID="12" presetClass="entr" presetSubtype="8" fill="hold" grpId="0" nodeType="withEffect">
                                  <p:stCondLst>
                                    <p:cond delay="0"/>
                                  </p:stCondLst>
                                  <p:childTnLst>
                                    <p:set>
                                      <p:cBhvr>
                                        <p:cTn id="41" dur="1" fill="hold">
                                          <p:stCondLst>
                                            <p:cond delay="0"/>
                                          </p:stCondLst>
                                        </p:cTn>
                                        <p:tgtEl>
                                          <p:spTgt spid="154630"/>
                                        </p:tgtEl>
                                        <p:attrNameLst>
                                          <p:attrName>style.visibility</p:attrName>
                                        </p:attrNameLst>
                                      </p:cBhvr>
                                      <p:to>
                                        <p:strVal val="visible"/>
                                      </p:to>
                                    </p:set>
                                    <p:animEffect transition="in" filter="slide(fromLeft)">
                                      <p:cBhvr>
                                        <p:cTn id="42" dur="1750"/>
                                        <p:tgtEl>
                                          <p:spTgt spid="154630"/>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54632"/>
                                        </p:tgtEl>
                                        <p:attrNameLst>
                                          <p:attrName>style.visibility</p:attrName>
                                        </p:attrNameLst>
                                      </p:cBhvr>
                                      <p:to>
                                        <p:strVal val="visible"/>
                                      </p:to>
                                    </p:set>
                                    <p:animEffect transition="in" filter="dissolve">
                                      <p:cBhvr>
                                        <p:cTn id="45" dur="1750"/>
                                        <p:tgtEl>
                                          <p:spTgt spid="154632"/>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randombar(horizontal)">
                                      <p:cBhvr>
                                        <p:cTn id="5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3" grpId="0" animBg="1"/>
      <p:bldP spid="154626" grpId="0"/>
      <p:bldP spid="154627" grpId="0" animBg="1"/>
      <p:bldP spid="154628" grpId="0" animBg="1"/>
      <p:bldP spid="154629" grpId="0" animBg="1"/>
      <p:bldP spid="154630" grpId="0" animBg="1"/>
      <p:bldP spid="154631" grpId="0" animBg="1"/>
      <p:bldP spid="154632" grpId="0"/>
      <p:bldP spid="154634" grpId="0" animBg="1"/>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602</TotalTime>
  <Words>2743</Words>
  <Application>Microsoft Office PowerPoint</Application>
  <PresentationFormat>On-screen Show (4:3)</PresentationFormat>
  <Paragraphs>199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Executive</vt:lpstr>
      <vt:lpstr>The Five Most Urgent Matters of Life!</vt:lpstr>
      <vt:lpstr> James 4:13-17</vt:lpstr>
      <vt:lpstr>Introduction </vt:lpstr>
      <vt:lpstr>#1 - Life Is Brief</vt:lpstr>
      <vt:lpstr>#2 - Death Is Certain</vt:lpstr>
      <vt:lpstr>“ONCE”</vt:lpstr>
      <vt:lpstr>#3 - Judgment is Sure</vt:lpstr>
      <vt:lpstr>#4 - Eternity Never Ends</vt:lpstr>
      <vt:lpstr>PowerPoint Presentation</vt:lpstr>
      <vt:lpstr>#5 - Preparation is Needed </vt:lpstr>
      <vt:lpstr>Review</vt:lpstr>
      <vt:lpstr>Amos 4:12-13</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Urgent Facts of Life!</dc:title>
  <dc:creator>Tommy G. McClure</dc:creator>
  <cp:lastModifiedBy>Tommy G. McClure</cp:lastModifiedBy>
  <cp:revision>89</cp:revision>
  <cp:lastPrinted>2016-11-27T00:24:09Z</cp:lastPrinted>
  <dcterms:created xsi:type="dcterms:W3CDTF">2014-09-20T02:38:57Z</dcterms:created>
  <dcterms:modified xsi:type="dcterms:W3CDTF">2016-11-27T00:24:54Z</dcterms:modified>
</cp:coreProperties>
</file>