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7" r:id="rId4"/>
    <p:sldId id="259" r:id="rId5"/>
    <p:sldId id="261" r:id="rId6"/>
    <p:sldId id="260" r:id="rId7"/>
    <p:sldId id="262" r:id="rId8"/>
    <p:sldId id="258" r:id="rId9"/>
    <p:sldId id="263" r:id="rId10"/>
    <p:sldId id="264" r:id="rId11"/>
    <p:sldId id="265" r:id="rId12"/>
    <p:sldId id="270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07DF-F97B-496D-A603-4F624CD05380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64942C-58E0-481A-9D3A-A5238C62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56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67688-04B5-4571-B9EE-571FBD058E95}" type="datetime1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9336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EB2D-13C8-4343-A249-9A998B5FD909}" type="datetime1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4265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BC081-C58D-4CC8-AD6C-834F8DFCBDDF}" type="datetime1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91789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B362-1A59-495F-A455-C3049518FA6D}" type="datetime1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48871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D6FB-D66A-4B0C-BDA4-B65E8C0DC77A}" type="datetime1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70132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C914-8928-456A-BD66-099B4FDF8FDE}" type="datetime1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77345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35DF-B4B0-4C3B-B047-1E08F202792C}" type="datetime1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13980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308-EC24-432C-82E2-0E0699ABB3C8}" type="datetime1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63689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AFFD-0A42-4019-B7CA-64BB9BA6D3E8}" type="datetime1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11644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9949A-48F0-4695-A574-AD88147E6143}" type="datetime1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25722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3D4EC-1AF0-4AC3-8B27-24B61153A5E1}" type="datetime1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46026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59A77-AE48-4485-8EA1-9426DC30648F}" type="datetime1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CEED8-043D-4504-AAC3-2C6E5EF76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2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034" y="1066800"/>
            <a:ext cx="7772400" cy="1371599"/>
          </a:xfrm>
          <a:solidFill>
            <a:schemeClr val="accent6">
              <a:lumMod val="75000"/>
            </a:schemeClr>
          </a:solidFill>
          <a:ln w="57150">
            <a:solidFill>
              <a:srgbClr val="7030A0"/>
            </a:solidFill>
          </a:ln>
        </p:spPr>
        <p:txBody>
          <a:bodyPr anchor="b">
            <a:normAutofit/>
          </a:bodyPr>
          <a:lstStyle/>
          <a:p>
            <a:r>
              <a:rPr lang="en-US" sz="6600" b="1" dirty="0" smtClean="0">
                <a:effectLst/>
                <a:latin typeface="MV Boli" panose="02000500030200090000" pitchFamily="2" charset="0"/>
                <a:cs typeface="MV Boli" panose="02000500030200090000" pitchFamily="2" charset="0"/>
              </a:rPr>
              <a:t>THE EMPTY PEW</a:t>
            </a:r>
            <a:endParaRPr lang="en-US" sz="66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76600"/>
            <a:ext cx="7391400" cy="1066800"/>
          </a:xfrm>
          <a:solidFill>
            <a:schemeClr val="tx2">
              <a:lumMod val="40000"/>
              <a:lumOff val="60000"/>
            </a:schemeClr>
          </a:solidFill>
          <a:ln w="7620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Is A Discouragement</a:t>
            </a:r>
            <a:endParaRPr lang="en-US" sz="6000" dirty="0">
              <a:solidFill>
                <a:srgbClr val="002060"/>
              </a:solidFill>
            </a:endParaRPr>
          </a:p>
        </p:txBody>
      </p:sp>
      <p:pic>
        <p:nvPicPr>
          <p:cNvPr id="1029" name="Picture 5" descr="empty-church-pews-RELIG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648200"/>
            <a:ext cx="2667000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72707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 w="57150"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The Empty Pew Is An Encouragement To The Devil!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God has given to us all the armor we need to stand against Satan - Ephesians 6:10-18. </a:t>
            </a:r>
          </a:p>
          <a:p>
            <a:r>
              <a:rPr lang="en-US" dirty="0" smtClean="0"/>
              <a:t>The person who would be sitting in the empty pew has either never taken up the armor of God or he has long since put it aside.</a:t>
            </a:r>
          </a:p>
          <a:p>
            <a:r>
              <a:rPr lang="en-US" dirty="0" smtClean="0"/>
              <a:t>If Satan has a trophy case, I imagine “the empty pew” would be in the most prominent position. </a:t>
            </a:r>
          </a:p>
          <a:p>
            <a:r>
              <a:rPr lang="en-US" dirty="0" smtClean="0"/>
              <a:t>Every time your pew is empty, when it need not be, it represents a victory for </a:t>
            </a:r>
            <a:r>
              <a:rPr lang="en-US" dirty="0" smtClean="0"/>
              <a:t>Satan.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3834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The Empty Pew Is A Harbinger </a:t>
            </a:r>
            <a:br>
              <a:rPr lang="en-US" b="1" dirty="0" smtClean="0"/>
            </a:br>
            <a:r>
              <a:rPr lang="en-US" b="1" dirty="0" smtClean="0"/>
              <a:t>Of Lost Souls!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empty pew doesn’t make an audible sound; but if it did, that sound would probably be the wailing and gnashing of </a:t>
            </a:r>
            <a:r>
              <a:rPr lang="en-US" dirty="0" smtClean="0"/>
              <a:t>teeth…</a:t>
            </a:r>
          </a:p>
          <a:p>
            <a:pPr lvl="1"/>
            <a:r>
              <a:rPr lang="en-US" dirty="0" smtClean="0"/>
              <a:t>Matthew </a:t>
            </a:r>
            <a:r>
              <a:rPr lang="en-US" dirty="0"/>
              <a:t>10:28; 8:12; </a:t>
            </a:r>
            <a:r>
              <a:rPr lang="en-US" dirty="0" smtClean="0"/>
              <a:t>25:30</a:t>
            </a:r>
            <a:endParaRPr lang="en-US" dirty="0"/>
          </a:p>
          <a:p>
            <a:r>
              <a:rPr lang="en-US" dirty="0" smtClean="0"/>
              <a:t>Heaven </a:t>
            </a:r>
            <a:r>
              <a:rPr lang="en-US" dirty="0"/>
              <a:t>is a prepared place for a prepared </a:t>
            </a:r>
            <a:r>
              <a:rPr lang="en-US" dirty="0" smtClean="0"/>
              <a:t>people…</a:t>
            </a:r>
          </a:p>
          <a:p>
            <a:pPr lvl="1"/>
            <a:r>
              <a:rPr lang="en-US" dirty="0" smtClean="0"/>
              <a:t>Matthew 25:34</a:t>
            </a:r>
          </a:p>
          <a:p>
            <a:r>
              <a:rPr lang="en-US" dirty="0" smtClean="0"/>
              <a:t>Those </a:t>
            </a:r>
            <a:r>
              <a:rPr lang="en-US" dirty="0"/>
              <a:t>who could have filled an empty pew will be lost eternally, not because their pews were empty but because they failed to prepare themselves for </a:t>
            </a:r>
            <a:r>
              <a:rPr lang="en-US" dirty="0" smtClean="0"/>
              <a:t>heaven.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02934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56" y="236290"/>
            <a:ext cx="8153400" cy="999688"/>
          </a:xfrm>
          <a:solidFill>
            <a:schemeClr val="accent6"/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MV Boli" panose="02000500030200090000" pitchFamily="2" charset="0"/>
                <a:cs typeface="MV Boli" panose="02000500030200090000" pitchFamily="2" charset="0"/>
              </a:rPr>
              <a:t>The Empty Pew </a:t>
            </a:r>
            <a:r>
              <a:rPr lang="en-US" sz="9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/>
            </a:r>
            <a:br>
              <a:rPr lang="en-US" sz="900" b="1" dirty="0" smtClean="0">
                <a:latin typeface="MV Boli" panose="02000500030200090000" pitchFamily="2" charset="0"/>
                <a:cs typeface="MV Boli" panose="02000500030200090000" pitchFamily="2" charset="0"/>
              </a:rPr>
            </a:br>
            <a:r>
              <a:rPr lang="en-US" sz="2700" b="1" dirty="0" smtClean="0"/>
              <a:t>(A tragedy in four acts)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567" y="1396767"/>
            <a:ext cx="3810000" cy="4191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b="1" dirty="0"/>
              <a:t>Act </a:t>
            </a:r>
            <a:r>
              <a:rPr lang="en-US" sz="4000" b="1" dirty="0" smtClean="0"/>
              <a:t>1 -</a:t>
            </a:r>
            <a:r>
              <a:rPr lang="en-US" sz="4000" b="1" dirty="0"/>
              <a:t> </a:t>
            </a:r>
            <a:r>
              <a:rPr lang="en-US" sz="4000" b="1" dirty="0" smtClean="0"/>
              <a:t>The </a:t>
            </a:r>
            <a:r>
              <a:rPr lang="en-US" sz="4000" b="1" dirty="0"/>
              <a:t>Empty Pew</a:t>
            </a:r>
            <a:r>
              <a:rPr lang="en-US" sz="4000" dirty="0"/>
              <a:t> </a:t>
            </a:r>
            <a:endParaRPr lang="en-US" sz="4000" dirty="0" smtClean="0"/>
          </a:p>
          <a:p>
            <a:r>
              <a:rPr lang="en-US" dirty="0" smtClean="0"/>
              <a:t>Sleeping late</a:t>
            </a:r>
          </a:p>
          <a:p>
            <a:r>
              <a:rPr lang="en-US" dirty="0" smtClean="0"/>
              <a:t>Weekend visits</a:t>
            </a:r>
          </a:p>
          <a:p>
            <a:r>
              <a:rPr lang="en-US" dirty="0" smtClean="0"/>
              <a:t>Excuses</a:t>
            </a:r>
          </a:p>
          <a:p>
            <a:r>
              <a:rPr lang="en-US" dirty="0" smtClean="0"/>
              <a:t>No resolve</a:t>
            </a:r>
          </a:p>
          <a:p>
            <a:r>
              <a:rPr lang="en-US" dirty="0" smtClean="0"/>
              <a:t>Deepening neglect.</a:t>
            </a:r>
            <a:endParaRPr lang="en-US" dirty="0"/>
          </a:p>
          <a:p>
            <a:pPr marL="0" indent="0">
              <a:buNone/>
            </a:pPr>
            <a:r>
              <a:rPr lang="en-US" sz="4000" b="1" dirty="0"/>
              <a:t>Act </a:t>
            </a:r>
            <a:r>
              <a:rPr lang="en-US" sz="4000" b="1" dirty="0" smtClean="0"/>
              <a:t>2 - An </a:t>
            </a:r>
            <a:r>
              <a:rPr lang="en-US" sz="4000" b="1" dirty="0"/>
              <a:t>Empty </a:t>
            </a:r>
            <a:r>
              <a:rPr lang="en-US" sz="4000" b="1" dirty="0" smtClean="0"/>
              <a:t>Heart</a:t>
            </a:r>
            <a:endParaRPr lang="en-US" sz="4000" dirty="0" smtClean="0"/>
          </a:p>
          <a:p>
            <a:r>
              <a:rPr lang="en-US" dirty="0" smtClean="0"/>
              <a:t>No </a:t>
            </a:r>
            <a:r>
              <a:rPr lang="en-US" dirty="0"/>
              <a:t>time for </a:t>
            </a:r>
            <a:r>
              <a:rPr lang="en-US" dirty="0" smtClean="0"/>
              <a:t>God</a:t>
            </a:r>
          </a:p>
          <a:p>
            <a:r>
              <a:rPr lang="en-US" dirty="0" smtClean="0"/>
              <a:t>No </a:t>
            </a:r>
            <a:r>
              <a:rPr lang="en-US" dirty="0"/>
              <a:t>time for </a:t>
            </a:r>
            <a:r>
              <a:rPr lang="en-US" dirty="0" smtClean="0"/>
              <a:t>prayer</a:t>
            </a:r>
          </a:p>
          <a:p>
            <a:r>
              <a:rPr lang="en-US" dirty="0" smtClean="0"/>
              <a:t>Not </a:t>
            </a:r>
            <a:r>
              <a:rPr lang="en-US" dirty="0"/>
              <a:t>interested in the </a:t>
            </a:r>
            <a:r>
              <a:rPr lang="en-US" dirty="0" smtClean="0"/>
              <a:t>Bible</a:t>
            </a:r>
          </a:p>
          <a:p>
            <a:r>
              <a:rPr lang="en-US" dirty="0" smtClean="0"/>
              <a:t>Spiritual cobwebs</a:t>
            </a:r>
          </a:p>
          <a:p>
            <a:r>
              <a:rPr lang="en-US" dirty="0" smtClean="0"/>
              <a:t>More excuses.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72156" y="1340405"/>
            <a:ext cx="5105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/>
              <a:t>Act 3 - An Empty </a:t>
            </a:r>
            <a:r>
              <a:rPr lang="en-US" sz="2500" b="1" dirty="0" smtClean="0"/>
              <a:t>Life</a:t>
            </a:r>
            <a:r>
              <a:rPr lang="en-US" sz="2500" dirty="0" smtClean="0"/>
              <a:t> 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 influence </a:t>
            </a:r>
            <a:r>
              <a:rPr lang="en-US" sz="2000" dirty="0"/>
              <a:t>for </a:t>
            </a:r>
            <a:r>
              <a:rPr lang="en-US" sz="2000" dirty="0" smtClean="0"/>
              <a:t>God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 influence </a:t>
            </a:r>
            <a:r>
              <a:rPr lang="en-US" sz="2000" dirty="0"/>
              <a:t>for </a:t>
            </a:r>
            <a:r>
              <a:rPr lang="en-US" sz="2000" dirty="0" smtClean="0"/>
              <a:t>the church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 example </a:t>
            </a:r>
            <a:r>
              <a:rPr lang="en-US" sz="2000" dirty="0"/>
              <a:t>to children on selecting the </a:t>
            </a:r>
            <a:r>
              <a:rPr lang="en-US" sz="2000" dirty="0" smtClean="0"/>
              <a:t>best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 influence </a:t>
            </a:r>
            <a:r>
              <a:rPr lang="en-US" sz="2000" dirty="0"/>
              <a:t>on </a:t>
            </a:r>
            <a:r>
              <a:rPr lang="en-US" sz="2000" dirty="0" smtClean="0"/>
              <a:t>neighbors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Materialism </a:t>
            </a:r>
            <a:r>
              <a:rPr lang="en-US" sz="2000" dirty="0" smtClean="0"/>
              <a:t>is growing.</a:t>
            </a:r>
            <a:endParaRPr lang="en-US" sz="2000" dirty="0"/>
          </a:p>
          <a:p>
            <a:r>
              <a:rPr lang="en-US" sz="2500" b="1" dirty="0"/>
              <a:t>Act </a:t>
            </a:r>
            <a:r>
              <a:rPr lang="en-US" sz="2500" b="1" dirty="0" smtClean="0"/>
              <a:t>4 - </a:t>
            </a:r>
            <a:r>
              <a:rPr lang="en-US" sz="2500" b="1" dirty="0"/>
              <a:t>An Empty F</a:t>
            </a:r>
            <a:r>
              <a:rPr lang="en-US" sz="2500" b="1" dirty="0" smtClean="0"/>
              <a:t>uture</a:t>
            </a:r>
            <a:endParaRPr lang="en-US" sz="2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 </a:t>
            </a:r>
            <a:r>
              <a:rPr lang="en-US" sz="2000" b="1" i="1" dirty="0"/>
              <a:t>“well done, good and faithful servant”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</a:t>
            </a:r>
            <a:r>
              <a:rPr lang="en-US" sz="2000" b="1" i="1" dirty="0"/>
              <a:t> </a:t>
            </a:r>
            <a:r>
              <a:rPr lang="en-US" sz="2000" b="1" i="1" dirty="0" smtClean="0"/>
              <a:t>“you were faithful </a:t>
            </a:r>
            <a:r>
              <a:rPr lang="en-US" sz="2000" b="1" i="1" dirty="0"/>
              <a:t>over a few things</a:t>
            </a:r>
            <a:r>
              <a:rPr lang="en-US" sz="2000" b="1" i="1" dirty="0" smtClean="0"/>
              <a:t>....”</a:t>
            </a:r>
            <a:endParaRPr lang="en-US" sz="20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 </a:t>
            </a:r>
            <a:r>
              <a:rPr lang="en-US" sz="2000" b="1" i="1" dirty="0" smtClean="0"/>
              <a:t>“enter </a:t>
            </a:r>
            <a:r>
              <a:rPr lang="en-US" sz="2000" b="1" i="1" dirty="0"/>
              <a:t>thou into the joy of the </a:t>
            </a:r>
            <a:r>
              <a:rPr lang="en-US" sz="2000" b="1" i="1" dirty="0" smtClean="0"/>
              <a:t>Lord”</a:t>
            </a:r>
            <a:endParaRPr lang="en-US" sz="20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 crown of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 smtClean="0"/>
              <a:t>“Depart from me, ye that work iniquity.”</a:t>
            </a:r>
            <a:endParaRPr lang="en-US" sz="2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06167" y="5350079"/>
            <a:ext cx="8322578" cy="954107"/>
          </a:xfrm>
          <a:prstGeom prst="rect">
            <a:avLst/>
          </a:prstGeom>
          <a:solidFill>
            <a:schemeClr val="accent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Many are involved as actors in this dramatic tragedy. Are you? In which act are you currently appearing? </a:t>
            </a:r>
          </a:p>
        </p:txBody>
      </p:sp>
    </p:spTree>
    <p:extLst>
      <p:ext uri="{BB962C8B-B14F-4D97-AF65-F5344CB8AC3E}">
        <p14:creationId xmlns:p14="http://schemas.microsoft.com/office/powerpoint/2010/main" val="169160708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</a:t>
            </a:r>
            <a:r>
              <a:rPr lang="en-US" dirty="0"/>
              <a:t>one, here, wants you to be lost for any </a:t>
            </a:r>
            <a:r>
              <a:rPr lang="en-US" dirty="0" smtClean="0"/>
              <a:t>reason 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ouldn’t </a:t>
            </a:r>
            <a:r>
              <a:rPr lang="en-US" dirty="0"/>
              <a:t>it be sad if you were lost simply because you were disinterested enough in preparing yourself for heaven that your pew is unjustifiably empty much of the time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 encourage you to put forth a greater effort in your </a:t>
            </a:r>
            <a:r>
              <a:rPr lang="en-US" dirty="0" smtClean="0"/>
              <a:t>attendance</a:t>
            </a:r>
            <a:endParaRPr lang="en-US" dirty="0" smtClean="0"/>
          </a:p>
          <a:p>
            <a:r>
              <a:rPr lang="en-US" dirty="0" smtClean="0"/>
              <a:t>We have some empty pews simply because we do not have enough people to fill </a:t>
            </a:r>
            <a:r>
              <a:rPr lang="en-US" dirty="0" smtClean="0"/>
              <a:t>them</a:t>
            </a:r>
            <a:endParaRPr lang="en-US" dirty="0" smtClean="0"/>
          </a:p>
          <a:p>
            <a:r>
              <a:rPr lang="en-US" dirty="0" smtClean="0"/>
              <a:t>Let us all work together to fill those empty </a:t>
            </a:r>
            <a:r>
              <a:rPr lang="en-US" dirty="0" smtClean="0"/>
              <a:t>pews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6243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752599"/>
          </a:xfrm>
          <a:solidFill>
            <a:schemeClr val="accent6">
              <a:lumMod val="75000"/>
            </a:schemeClr>
          </a:solidFill>
          <a:ln w="571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sz="6600" b="1" dirty="0" smtClean="0">
                <a:effectLst/>
                <a:latin typeface="MV Boli" panose="02000500030200090000" pitchFamily="2" charset="0"/>
                <a:cs typeface="MV Boli" panose="02000500030200090000" pitchFamily="2" charset="0"/>
              </a:rPr>
              <a:t>THE EMPTY PEW</a:t>
            </a:r>
            <a:endParaRPr lang="en-US" sz="66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76600"/>
            <a:ext cx="7391400" cy="1066800"/>
          </a:xfrm>
          <a:solidFill>
            <a:schemeClr val="tx2">
              <a:lumMod val="40000"/>
              <a:lumOff val="60000"/>
            </a:schemeClr>
          </a:solidFill>
          <a:ln w="76200"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2060"/>
                </a:solidFill>
              </a:rPr>
              <a:t>Is A Discouragement</a:t>
            </a:r>
            <a:endParaRPr lang="en-US" sz="6000" dirty="0">
              <a:solidFill>
                <a:srgbClr val="002060"/>
              </a:solidFill>
            </a:endParaRPr>
          </a:p>
        </p:txBody>
      </p:sp>
      <p:pic>
        <p:nvPicPr>
          <p:cNvPr id="1029" name="Picture 5" descr="empty-church-pews-RELIG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648200"/>
            <a:ext cx="2667000" cy="1905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83777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b="1" u="sng" dirty="0" smtClean="0">
                <a:effectLst/>
                <a:latin typeface="Bernadette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5181600"/>
          </a:xfrm>
        </p:spPr>
        <p:txBody>
          <a:bodyPr>
            <a:normAutofit/>
          </a:bodyPr>
          <a:lstStyle/>
          <a:p>
            <a:r>
              <a:rPr lang="en-US" sz="3100" dirty="0" smtClean="0">
                <a:effectLst/>
                <a:latin typeface="Heather" pitchFamily="2" charset="0"/>
              </a:rPr>
              <a:t>I am not speaking, in this lesson, about the pew that is empty due to physical sickness, injury, travel or unforeseen circumstances.</a:t>
            </a:r>
          </a:p>
          <a:p>
            <a:r>
              <a:rPr lang="en-US" sz="3100" dirty="0" smtClean="0">
                <a:effectLst/>
                <a:latin typeface="Heather" pitchFamily="2" charset="0"/>
              </a:rPr>
              <a:t>I am speaking of the pew that is empty due to spiritual sickness, </a:t>
            </a:r>
            <a:r>
              <a:rPr lang="en-US" sz="3100" dirty="0" err="1" smtClean="0">
                <a:effectLst/>
                <a:latin typeface="Heather" pitchFamily="2" charset="0"/>
              </a:rPr>
              <a:t>luke</a:t>
            </a:r>
            <a:r>
              <a:rPr lang="en-US" sz="3100" dirty="0" smtClean="0">
                <a:effectLst/>
                <a:latin typeface="Heather" pitchFamily="2" charset="0"/>
              </a:rPr>
              <a:t>-warmness or full-blown apostasy.</a:t>
            </a:r>
          </a:p>
          <a:p>
            <a:r>
              <a:rPr lang="en-US" sz="3100" dirty="0" smtClean="0">
                <a:effectLst/>
                <a:latin typeface="Heather" pitchFamily="2" charset="0"/>
              </a:rPr>
              <a:t>I am speaking of the pew that is empty due to someone saying, in effect, </a:t>
            </a:r>
            <a:r>
              <a:rPr lang="en-US" sz="3100" i="1" dirty="0" smtClean="0">
                <a:effectLst/>
                <a:latin typeface="Heather" pitchFamily="2" charset="0"/>
              </a:rPr>
              <a:t>“I have more important things to do than to assemble with the saints.”</a:t>
            </a:r>
          </a:p>
          <a:p>
            <a:endParaRPr lang="en-US" dirty="0" smtClean="0">
              <a:effectLst/>
              <a:latin typeface="Heather" pitchFamily="2" charset="0"/>
            </a:endParaRPr>
          </a:p>
          <a:p>
            <a:endParaRPr lang="en-US" dirty="0" smtClean="0">
              <a:effectLst/>
              <a:latin typeface="Heather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2599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029200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600"/>
              </a:spcAft>
            </a:pPr>
            <a:r>
              <a:rPr lang="en-US" dirty="0" smtClean="0">
                <a:effectLst/>
                <a:latin typeface="Heather" pitchFamily="2" charset="0"/>
              </a:rPr>
              <a:t> </a:t>
            </a:r>
            <a:r>
              <a:rPr lang="en-US" sz="4000" dirty="0" smtClean="0">
                <a:effectLst/>
                <a:latin typeface="Heather" pitchFamily="2" charset="0"/>
              </a:rPr>
              <a:t>I am speaking of the pew that is empty, not because someone’s plans to be sitting in it backfired, but because someone simply did not plan to be sitting in it! </a:t>
            </a:r>
          </a:p>
          <a:p>
            <a:pPr algn="just">
              <a:spcAft>
                <a:spcPts val="600"/>
              </a:spcAft>
            </a:pPr>
            <a:r>
              <a:rPr lang="en-US" sz="4000" dirty="0" smtClean="0">
                <a:effectLst/>
                <a:latin typeface="Heather" pitchFamily="2" charset="0"/>
              </a:rPr>
              <a:t>The empty pew does not </a:t>
            </a:r>
            <a:r>
              <a:rPr lang="en-US" sz="4000" b="1" dirty="0" smtClean="0">
                <a:effectLst/>
                <a:latin typeface="Heather" pitchFamily="2" charset="0"/>
              </a:rPr>
              <a:t>sing</a:t>
            </a:r>
            <a:r>
              <a:rPr lang="en-US" sz="4000" dirty="0" smtClean="0">
                <a:effectLst/>
                <a:latin typeface="Heather" pitchFamily="2" charset="0"/>
              </a:rPr>
              <a:t>; it does not </a:t>
            </a:r>
            <a:r>
              <a:rPr lang="en-US" sz="4000" b="1" dirty="0" smtClean="0">
                <a:effectLst/>
                <a:latin typeface="Heather" pitchFamily="2" charset="0"/>
              </a:rPr>
              <a:t>pray</a:t>
            </a:r>
            <a:r>
              <a:rPr lang="en-US" sz="4000" dirty="0" smtClean="0">
                <a:effectLst/>
                <a:latin typeface="Heather" pitchFamily="2" charset="0"/>
              </a:rPr>
              <a:t>; it does not </a:t>
            </a:r>
            <a:r>
              <a:rPr lang="en-US" sz="4000" b="1" dirty="0" smtClean="0">
                <a:effectLst/>
                <a:latin typeface="Heather" pitchFamily="2" charset="0"/>
              </a:rPr>
              <a:t>edify</a:t>
            </a:r>
            <a:r>
              <a:rPr lang="en-US" sz="4000" dirty="0" smtClean="0">
                <a:effectLst/>
                <a:latin typeface="Heather" pitchFamily="2" charset="0"/>
              </a:rPr>
              <a:t>; it does not </a:t>
            </a:r>
            <a:r>
              <a:rPr lang="en-US" sz="4000" b="1" dirty="0" smtClean="0">
                <a:effectLst/>
                <a:latin typeface="Heather" pitchFamily="2" charset="0"/>
              </a:rPr>
              <a:t>give</a:t>
            </a:r>
            <a:r>
              <a:rPr lang="en-US" sz="4000" dirty="0" smtClean="0">
                <a:effectLst/>
                <a:latin typeface="Heather" pitchFamily="2" charset="0"/>
              </a:rPr>
              <a:t>; it does not </a:t>
            </a:r>
            <a:r>
              <a:rPr lang="en-US" sz="4000" b="1" dirty="0" smtClean="0">
                <a:effectLst/>
                <a:latin typeface="Heather" pitchFamily="2" charset="0"/>
              </a:rPr>
              <a:t>teach or exhort</a:t>
            </a:r>
            <a:r>
              <a:rPr lang="en-US" sz="4000" dirty="0" smtClean="0">
                <a:effectLst/>
                <a:latin typeface="Heather" pitchFamily="2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en-US" sz="4000" dirty="0" smtClean="0">
                <a:effectLst/>
                <a:latin typeface="Heather" pitchFamily="2" charset="0"/>
              </a:rPr>
              <a:t>But the empty pew is not silent! </a:t>
            </a:r>
          </a:p>
          <a:p>
            <a:pPr algn="just">
              <a:spcAft>
                <a:spcPts val="600"/>
              </a:spcAft>
            </a:pPr>
            <a:r>
              <a:rPr lang="en-US" sz="4000" dirty="0" smtClean="0">
                <a:effectLst/>
                <a:latin typeface="Heather" pitchFamily="2" charset="0"/>
              </a:rPr>
              <a:t>In fact, it screams a great deal about the quality of some of the Lord’s people and </a:t>
            </a:r>
            <a:r>
              <a:rPr lang="en-US" sz="4000" dirty="0" smtClean="0">
                <a:latin typeface="Heather" pitchFamily="2" charset="0"/>
              </a:rPr>
              <a:t>of some local </a:t>
            </a:r>
            <a:r>
              <a:rPr lang="en-US" sz="4000" dirty="0" smtClean="0">
                <a:effectLst/>
                <a:latin typeface="Heather" pitchFamily="2" charset="0"/>
              </a:rPr>
              <a:t>congregations.</a:t>
            </a:r>
            <a:endParaRPr lang="en-US" sz="4600" dirty="0" smtClean="0">
              <a:effectLst/>
              <a:latin typeface="Heather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7116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The Empty Pew Is A Discouragement To Potential Christians!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</a:t>
            </a:r>
            <a:r>
              <a:rPr lang="en-US" dirty="0"/>
              <a:t>is a serious matter to neglect and reject the gospel of Jesus Christ for oneself </a:t>
            </a:r>
            <a:r>
              <a:rPr lang="en-US" dirty="0" smtClean="0"/>
              <a:t>- Hebrews 2:1-4.</a:t>
            </a: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even more serious to cause others to neglect and reject it </a:t>
            </a:r>
            <a:r>
              <a:rPr lang="en-US" dirty="0" smtClean="0"/>
              <a:t>- Luke 17:1-2.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child of God who </a:t>
            </a:r>
            <a:r>
              <a:rPr lang="en-US" b="1" u="sng" dirty="0"/>
              <a:t>chooses</a:t>
            </a:r>
            <a:r>
              <a:rPr lang="en-US" dirty="0"/>
              <a:t> not to assemble is not only neglecting and rejecting the great salvation that is in Christ Jesus, but is also causing others to do </a:t>
            </a:r>
            <a:r>
              <a:rPr lang="en-US" dirty="0" smtClean="0"/>
              <a:t>so by their example -  </a:t>
            </a:r>
            <a:r>
              <a:rPr lang="en-US" dirty="0"/>
              <a:t>Acts </a:t>
            </a:r>
            <a:r>
              <a:rPr lang="en-US" dirty="0" smtClean="0"/>
              <a:t>13:4-12.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empty pew will not and </a:t>
            </a:r>
            <a:r>
              <a:rPr lang="en-US" b="1" dirty="0"/>
              <a:t>cannot</a:t>
            </a:r>
            <a:r>
              <a:rPr lang="en-US" dirty="0"/>
              <a:t> have a positive influence on the </a:t>
            </a:r>
            <a:r>
              <a:rPr lang="en-US" dirty="0" smtClean="0"/>
              <a:t>lost. - Matthew 5:16.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empty pew says to the non-Christian, </a:t>
            </a:r>
            <a:r>
              <a:rPr lang="en-US" i="1" dirty="0"/>
              <a:t>“It is not really all that important to do what the Bible says.”</a:t>
            </a:r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5809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The Empty Pew Is A Discouragement To The Other Members!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</a:t>
            </a:r>
            <a:r>
              <a:rPr lang="en-US" dirty="0"/>
              <a:t>reflects an indifference and lack of concern for spiritual goals </a:t>
            </a:r>
            <a:r>
              <a:rPr lang="en-US" dirty="0" smtClean="0"/>
              <a:t>- Ephesians 4:11-16. </a:t>
            </a:r>
          </a:p>
          <a:p>
            <a:r>
              <a:rPr lang="en-US" dirty="0" smtClean="0"/>
              <a:t>Surely </a:t>
            </a:r>
            <a:r>
              <a:rPr lang="en-US" dirty="0"/>
              <a:t>our goals in assembling together for the worship of God are the highest.  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do we assemble?  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are you here </a:t>
            </a:r>
            <a:r>
              <a:rPr lang="en-US" dirty="0" smtClean="0"/>
              <a:t>today?</a:t>
            </a:r>
          </a:p>
          <a:p>
            <a:r>
              <a:rPr lang="en-US" dirty="0" smtClean="0"/>
              <a:t>Are </a:t>
            </a:r>
            <a:r>
              <a:rPr lang="en-US" dirty="0"/>
              <a:t>you here to edify and to be edified?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empty pew says </a:t>
            </a:r>
            <a:r>
              <a:rPr lang="en-US" i="1" dirty="0"/>
              <a:t>“I don’t want to edify or to be edified!"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7699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 w="571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The Empty Pew Is A Discouragement To The Other Members!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Are you here because we want to grow spiritually?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empty pew </a:t>
            </a:r>
            <a:r>
              <a:rPr lang="en-US" i="1" dirty="0" smtClean="0">
                <a:solidFill>
                  <a:schemeClr val="tx2"/>
                </a:solidFill>
              </a:rPr>
              <a:t>says “I don’t need to develop myself spiritually!"</a:t>
            </a:r>
          </a:p>
          <a:p>
            <a:r>
              <a:rPr lang="en-US" dirty="0" smtClean="0"/>
              <a:t>Are you here out of concern for the body of Christ?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empty pew says </a:t>
            </a:r>
            <a:r>
              <a:rPr lang="en-US" i="1" dirty="0" smtClean="0">
                <a:solidFill>
                  <a:schemeClr val="tx2"/>
                </a:solidFill>
              </a:rPr>
              <a:t>“I am not concerned for the church!”</a:t>
            </a:r>
          </a:p>
          <a:p>
            <a:r>
              <a:rPr lang="en-US" dirty="0" smtClean="0"/>
              <a:t>Are you here because you want to prepare yourself to help save the lost?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empty pew says </a:t>
            </a:r>
            <a:r>
              <a:rPr lang="en-US" i="1" dirty="0" smtClean="0">
                <a:solidFill>
                  <a:schemeClr val="tx2"/>
                </a:solidFill>
              </a:rPr>
              <a:t>“I am not concerned about the saving of a soul!”</a:t>
            </a:r>
          </a:p>
          <a:p>
            <a:r>
              <a:rPr lang="en-US" dirty="0" smtClean="0"/>
              <a:t>Are you here because you want to go to heaven?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The empty pew says </a:t>
            </a:r>
            <a:r>
              <a:rPr lang="en-US" i="1" dirty="0" smtClean="0">
                <a:solidFill>
                  <a:schemeClr val="tx2"/>
                </a:solidFill>
              </a:rPr>
              <a:t>“I don’t know for sure that I even want to go to heaven!”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7188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The Empty Pew Is A Discouragement To The Other Members!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empty pew reflects unwillingness to sacrifice!</a:t>
            </a:r>
          </a:p>
          <a:p>
            <a:r>
              <a:rPr lang="en-US" dirty="0" smtClean="0"/>
              <a:t>There are several basic attitudes toward sacrifice…</a:t>
            </a:r>
          </a:p>
          <a:p>
            <a:pPr lvl="1"/>
            <a:r>
              <a:rPr lang="en-US" dirty="0" smtClean="0"/>
              <a:t>2 Samuel 24:18-25</a:t>
            </a:r>
          </a:p>
          <a:p>
            <a:r>
              <a:rPr lang="en-US" dirty="0" smtClean="0"/>
              <a:t>Some will only sacrifice that which they cannot use for anything else - Malachi 1:6-14.</a:t>
            </a:r>
          </a:p>
          <a:p>
            <a:r>
              <a:rPr lang="en-US" dirty="0" smtClean="0"/>
              <a:t>We could all be doing other things this morning.</a:t>
            </a:r>
          </a:p>
          <a:p>
            <a:r>
              <a:rPr lang="en-US" dirty="0" smtClean="0"/>
              <a:t>Thus, their pews are empty </a:t>
            </a:r>
            <a:r>
              <a:rPr lang="en-US" i="1" dirty="0"/>
              <a:t>[</a:t>
            </a:r>
            <a:r>
              <a:rPr lang="en-US" i="1" dirty="0" smtClean="0"/>
              <a:t>“</a:t>
            </a:r>
            <a:r>
              <a:rPr lang="en-US" i="1" dirty="0" smtClean="0"/>
              <a:t>Sorry God, I have something more important to do.”]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0617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The Empty Pew Is A Powerful Discouragement To Preachers!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Elijah </a:t>
            </a:r>
            <a:r>
              <a:rPr lang="en-US" dirty="0"/>
              <a:t>went through a period of </a:t>
            </a:r>
            <a:r>
              <a:rPr lang="en-US" dirty="0" smtClean="0"/>
              <a:t>discouragement…</a:t>
            </a:r>
          </a:p>
          <a:p>
            <a:pPr lvl="1"/>
            <a:r>
              <a:rPr lang="en-US" dirty="0" smtClean="0"/>
              <a:t>Romans </a:t>
            </a:r>
            <a:r>
              <a:rPr lang="en-US" dirty="0" smtClean="0"/>
              <a:t>11:1-5</a:t>
            </a:r>
            <a:endParaRPr lang="en-US" dirty="0"/>
          </a:p>
          <a:p>
            <a:r>
              <a:rPr lang="en-US" dirty="0" smtClean="0"/>
              <a:t>He </a:t>
            </a:r>
            <a:r>
              <a:rPr lang="en-US" dirty="0"/>
              <a:t>felt betrayed by others.</a:t>
            </a:r>
          </a:p>
          <a:p>
            <a:r>
              <a:rPr lang="en-US" dirty="0" smtClean="0"/>
              <a:t>This </a:t>
            </a:r>
            <a:r>
              <a:rPr lang="en-US" dirty="0"/>
              <a:t>is how a gospel preacher feels when he sees empty pews where there should be members sitting.</a:t>
            </a:r>
          </a:p>
          <a:p>
            <a:r>
              <a:rPr lang="en-US" dirty="0" smtClean="0"/>
              <a:t>Gospel </a:t>
            </a:r>
            <a:r>
              <a:rPr lang="en-US" dirty="0"/>
              <a:t>preachers have a right to feel a sense of betrayal when those who are supposed to be Christians </a:t>
            </a:r>
            <a:r>
              <a:rPr lang="en-US" dirty="0" smtClean="0"/>
              <a:t>in the community </a:t>
            </a:r>
            <a:r>
              <a:rPr lang="en-US" b="1" i="1" dirty="0" smtClean="0"/>
              <a:t>intentionally</a:t>
            </a:r>
            <a:r>
              <a:rPr lang="en-US" dirty="0" smtClean="0"/>
              <a:t> and </a:t>
            </a:r>
            <a:r>
              <a:rPr lang="en-US" b="1" i="1" dirty="0" smtClean="0"/>
              <a:t>willfully</a:t>
            </a:r>
            <a:r>
              <a:rPr lang="en-US" dirty="0"/>
              <a:t> neglect the service of the Lord and the support of faithful gospel </a:t>
            </a:r>
            <a:r>
              <a:rPr lang="en-US" dirty="0" smtClean="0"/>
              <a:t>preaching…</a:t>
            </a:r>
          </a:p>
          <a:p>
            <a:pPr lvl="1"/>
            <a:r>
              <a:rPr lang="en-US" dirty="0" smtClean="0"/>
              <a:t>2 Timothy </a:t>
            </a:r>
            <a:r>
              <a:rPr lang="en-US" dirty="0" smtClean="0"/>
              <a:t>4:3-4, 9-18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5026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>The Empty Pew Is An Encouragement To The Devil!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Satan </a:t>
            </a:r>
            <a:r>
              <a:rPr lang="en-US" dirty="0"/>
              <a:t>wants us to be lost </a:t>
            </a:r>
            <a:r>
              <a:rPr lang="en-US" dirty="0" smtClean="0"/>
              <a:t>- 1 Peter 5:8.</a:t>
            </a:r>
          </a:p>
          <a:p>
            <a:r>
              <a:rPr lang="en-US" dirty="0" smtClean="0"/>
              <a:t>The </a:t>
            </a:r>
            <a:r>
              <a:rPr lang="en-US" dirty="0"/>
              <a:t>empty pew encourages him in his efforts to keep and/or pull people away from God.</a:t>
            </a:r>
          </a:p>
          <a:p>
            <a:r>
              <a:rPr lang="en-US" dirty="0" smtClean="0"/>
              <a:t>Satan </a:t>
            </a:r>
            <a:r>
              <a:rPr lang="en-US" dirty="0"/>
              <a:t>and his ministers have many </a:t>
            </a:r>
            <a:r>
              <a:rPr lang="en-US" b="1" i="1" dirty="0"/>
              <a:t>“wiles,” </a:t>
            </a:r>
            <a:r>
              <a:rPr lang="en-US" dirty="0"/>
              <a:t>“schemes” or “fiery darts” with which they would take advantage of </a:t>
            </a:r>
            <a:r>
              <a:rPr lang="en-US" dirty="0" smtClean="0"/>
              <a:t>us…</a:t>
            </a:r>
          </a:p>
          <a:p>
            <a:pPr lvl="1"/>
            <a:r>
              <a:rPr lang="en-US" dirty="0" smtClean="0"/>
              <a:t>2 Corinthians </a:t>
            </a:r>
            <a:r>
              <a:rPr lang="en-US" dirty="0"/>
              <a:t>2:11; </a:t>
            </a:r>
            <a:r>
              <a:rPr lang="en-US" dirty="0" smtClean="0"/>
              <a:t>11:3,10-15</a:t>
            </a:r>
          </a:p>
          <a:p>
            <a:r>
              <a:rPr lang="en-US" dirty="0" smtClean="0"/>
              <a:t>The </a:t>
            </a:r>
            <a:r>
              <a:rPr lang="en-US" dirty="0"/>
              <a:t>person who would be sitting in the empty pew is telling Satan, as it were, “You won’t need those </a:t>
            </a:r>
            <a:r>
              <a:rPr lang="en-US" dirty="0" smtClean="0"/>
              <a:t>with </a:t>
            </a:r>
            <a:r>
              <a:rPr lang="en-US" dirty="0"/>
              <a:t>me.”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CEED8-043D-4504-AAC3-2C6E5EF76E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5096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1056</Words>
  <Application>Microsoft Office PowerPoint</Application>
  <PresentationFormat>On-screen Show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EMPTY PEW</vt:lpstr>
      <vt:lpstr>INTRODUCTION</vt:lpstr>
      <vt:lpstr>INTRODUCTION</vt:lpstr>
      <vt:lpstr>The Empty Pew Is A Discouragement To Potential Christians!</vt:lpstr>
      <vt:lpstr>The Empty Pew Is A Discouragement To The Other Members!</vt:lpstr>
      <vt:lpstr>The Empty Pew Is A Discouragement To The Other Members!</vt:lpstr>
      <vt:lpstr>The Empty Pew Is A Discouragement To The Other Members!</vt:lpstr>
      <vt:lpstr>The Empty Pew Is A Powerful Discouragement To Preachers!</vt:lpstr>
      <vt:lpstr>The Empty Pew Is An Encouragement To The Devil!</vt:lpstr>
      <vt:lpstr>The Empty Pew Is An Encouragement To The Devil!</vt:lpstr>
      <vt:lpstr>The Empty Pew Is A Harbinger  Of Lost Souls!</vt:lpstr>
      <vt:lpstr>The Empty Pew  (A tragedy in four acts)</vt:lpstr>
      <vt:lpstr>Conclusion</vt:lpstr>
      <vt:lpstr>THE EMPTY PEW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EMPTY PEW</dc:title>
  <dc:creator>Unknown author revised by G. McClure</dc:creator>
  <cp:lastModifiedBy>Owner</cp:lastModifiedBy>
  <cp:revision>53</cp:revision>
  <dcterms:created xsi:type="dcterms:W3CDTF">2013-12-17T23:15:16Z</dcterms:created>
  <dcterms:modified xsi:type="dcterms:W3CDTF">2016-09-18T22:00:55Z</dcterms:modified>
</cp:coreProperties>
</file>