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8" autoAdjust="0"/>
    <p:restoredTop sz="94660"/>
  </p:normalViewPr>
  <p:slideViewPr>
    <p:cSldViewPr>
      <p:cViewPr>
        <p:scale>
          <a:sx n="114" d="100"/>
          <a:sy n="114" d="100"/>
        </p:scale>
        <p:origin x="-154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0F0DA-8FE4-4256-9DAB-129CA02B7D78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B969E-793E-4705-AFCB-4E4EBAD80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0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00B0C36-3AC5-4372-80F2-69482822D57C}" type="datetime1">
              <a:rPr lang="en-US" smtClean="0"/>
              <a:t>12/9/2016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D8B9-176F-44AB-92C8-5022D9C6360C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D89D-5BA6-4F17-9A7A-E17594D62A01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9AC582-578D-4DF0-9872-8349E3313A74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EB88EF-4FF4-4842-9702-48D2BD48B4E8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44CCA5-4711-4649-86D1-0054E8DD9B03}" type="datetime1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1CDAA1-30D4-41F4-8893-BCB42D54AB55}" type="datetime1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7A3A-70BF-49B9-909F-F92CE5CDFCDC}" type="datetime1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F4E77F-BE7A-43DB-AAE7-F31F150FFDFA}" type="datetime1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5D1A2A-A583-4F0F-B880-B48A5320858F}" type="datetime1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43B3EB-4113-4470-A36B-F9A4489F83BE}" type="datetime1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DA6B739-8F21-4256-A234-D2D598029711}" type="datetime1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5D2F8F5-6C93-48D4-A21F-4F20DBD301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Three Kinds of Church Members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13:3-9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15:4,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3200" b="1" i="1" dirty="0" smtClean="0"/>
              <a:t>“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smtClean="0"/>
              <a:t>Abide </a:t>
            </a:r>
            <a:r>
              <a:rPr lang="en-US" sz="3200" b="1" i="1" dirty="0"/>
              <a:t>in me, and I in you. As the branch cannot bear fruit of itself, except it abide in the vine; no more can ye, except ye abide in </a:t>
            </a:r>
            <a:r>
              <a:rPr lang="en-US" sz="3200" b="1" i="1" dirty="0" smtClean="0"/>
              <a:t>me. </a:t>
            </a:r>
          </a:p>
          <a:p>
            <a:pPr marL="64008" indent="0">
              <a:buNone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3200" b="1" i="1" dirty="0" smtClean="0"/>
              <a:t> I </a:t>
            </a:r>
            <a:r>
              <a:rPr lang="en-US" sz="3200" b="1" i="1" dirty="0"/>
              <a:t>am the vine, ye are the branches: He that </a:t>
            </a:r>
            <a:r>
              <a:rPr lang="en-US" sz="3200" b="1" i="1" dirty="0" err="1"/>
              <a:t>abideth</a:t>
            </a:r>
            <a:r>
              <a:rPr lang="en-US" sz="3200" b="1" i="1" dirty="0"/>
              <a:t> in me, and I in him, the same </a:t>
            </a:r>
            <a:r>
              <a:rPr lang="en-US" sz="3200" b="1" i="1" dirty="0" err="1"/>
              <a:t>bringeth</a:t>
            </a:r>
            <a:r>
              <a:rPr lang="en-US" sz="3200" b="1" i="1" dirty="0"/>
              <a:t> forth much fruit: for without me ye can do </a:t>
            </a:r>
            <a:r>
              <a:rPr lang="en-US" sz="3200" b="1" i="1" dirty="0" smtClean="0"/>
              <a:t>nothing”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13:3-9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en-US" b="1" i="1" dirty="0" smtClean="0"/>
              <a:t> </a:t>
            </a:r>
            <a:r>
              <a:rPr lang="en-US" b="1" i="1" dirty="0"/>
              <a:t>And he </a:t>
            </a:r>
            <a:r>
              <a:rPr lang="en-US" b="1" i="1" dirty="0" err="1"/>
              <a:t>spake</a:t>
            </a:r>
            <a:r>
              <a:rPr lang="en-US" b="1" i="1" dirty="0"/>
              <a:t> many things unto them in parables, saying, Behold, a sower went forth to sow;</a:t>
            </a:r>
          </a:p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b="1" i="1" dirty="0" smtClean="0"/>
              <a:t> </a:t>
            </a:r>
            <a:r>
              <a:rPr lang="en-US" b="1" i="1" dirty="0"/>
              <a:t>And when he sowed, some seeds fell by the way side, and the fowls came and devoured them up:</a:t>
            </a:r>
          </a:p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en-US" b="1" i="1" dirty="0" smtClean="0"/>
              <a:t> </a:t>
            </a:r>
            <a:r>
              <a:rPr lang="en-US" b="1" i="1" dirty="0"/>
              <a:t>Some fell upon stony places, where they had not much earth: and forthwith they sprung up, because they had no deepness of earth:</a:t>
            </a:r>
          </a:p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 </a:t>
            </a:r>
            <a:r>
              <a:rPr lang="en-US" b="1" i="1" dirty="0"/>
              <a:t>And when the sun was up, they were scorched; and because they had no root, they withered away.</a:t>
            </a:r>
          </a:p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</a:t>
            </a:r>
            <a:r>
              <a:rPr lang="en-US" b="1" i="1" dirty="0" smtClean="0"/>
              <a:t> </a:t>
            </a:r>
            <a:r>
              <a:rPr lang="en-US" b="1" i="1" dirty="0"/>
              <a:t>And some fell among thorns; and the thorns sprung up, and choked them:</a:t>
            </a:r>
          </a:p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</a:t>
            </a:r>
            <a:r>
              <a:rPr lang="en-US" b="1" i="1" dirty="0" smtClean="0"/>
              <a:t> </a:t>
            </a:r>
            <a:r>
              <a:rPr lang="en-US" b="1" i="1" dirty="0"/>
              <a:t>But other fell into good ground, and brought forth fruit, some an hundredfold, some sixtyfold, some thirtyfold.</a:t>
            </a:r>
          </a:p>
          <a:p>
            <a:pPr marL="64008" indent="0">
              <a:buNone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</a:t>
            </a:r>
            <a:r>
              <a:rPr lang="en-US" b="1" i="1" dirty="0" smtClean="0"/>
              <a:t> </a:t>
            </a:r>
            <a:r>
              <a:rPr lang="en-US" b="1" i="1" dirty="0"/>
              <a:t>Who hath ears to hear, let him </a:t>
            </a:r>
            <a:r>
              <a:rPr lang="en-US" b="1" i="1" dirty="0" smtClean="0"/>
              <a:t>hear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Parable of the Sower</a:t>
            </a:r>
          </a:p>
          <a:p>
            <a:pPr lvl="1"/>
            <a:r>
              <a:rPr lang="en-US" dirty="0" smtClean="0"/>
              <a:t>Taught by Jesus to reveal </a:t>
            </a:r>
            <a:r>
              <a:rPr lang="en-US" b="1" i="1" dirty="0" smtClean="0"/>
              <a:t>“mysteries of the Kingdom” </a:t>
            </a:r>
            <a:r>
              <a:rPr lang="en-US" dirty="0" smtClean="0"/>
              <a:t>to His disciples - vs. 10-11</a:t>
            </a:r>
          </a:p>
          <a:p>
            <a:pPr lvl="1"/>
            <a:r>
              <a:rPr lang="en-US" dirty="0" smtClean="0"/>
              <a:t>Illustrates different results from the gospel</a:t>
            </a:r>
          </a:p>
          <a:p>
            <a:r>
              <a:rPr lang="en-US" dirty="0" smtClean="0"/>
              <a:t>The Four Soils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way side soil </a:t>
            </a:r>
            <a:r>
              <a:rPr lang="en-US" dirty="0" smtClean="0"/>
              <a:t>represents those who never obeyed the gospel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other three soils </a:t>
            </a:r>
            <a:r>
              <a:rPr lang="en-US" dirty="0" smtClean="0"/>
              <a:t>illustrate different kinds of members</a:t>
            </a:r>
          </a:p>
          <a:p>
            <a:pPr lvl="2"/>
            <a:r>
              <a:rPr lang="en-US" b="1" dirty="0" smtClean="0">
                <a:solidFill>
                  <a:srgbClr val="FFC000"/>
                </a:solidFill>
              </a:rPr>
              <a:t>Stony, Thorny &amp; Good Ground</a:t>
            </a:r>
          </a:p>
          <a:p>
            <a:pPr marL="877824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05200" y="5334000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Shallow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54608"/>
          </a:xfrm>
        </p:spPr>
        <p:txBody>
          <a:bodyPr>
            <a:normAutofit/>
          </a:bodyPr>
          <a:lstStyle/>
          <a:p>
            <a:r>
              <a:rPr lang="en-US" dirty="0" smtClean="0"/>
              <a:t>These lack spiritual depth - vs. 5, 20-21</a:t>
            </a:r>
          </a:p>
          <a:p>
            <a:pPr lvl="1"/>
            <a:r>
              <a:rPr lang="en-US" dirty="0" smtClean="0"/>
              <a:t>Shallow in knowledge of Christ &amp; His Church</a:t>
            </a:r>
          </a:p>
          <a:p>
            <a:pPr lvl="2"/>
            <a:r>
              <a:rPr lang="en-US" dirty="0" smtClean="0"/>
              <a:t>Because of lack of Bible study - Acts 17:11</a:t>
            </a:r>
          </a:p>
          <a:p>
            <a:pPr lvl="2"/>
            <a:r>
              <a:rPr lang="en-US" dirty="0" smtClean="0"/>
              <a:t>Only desire the </a:t>
            </a:r>
            <a:r>
              <a:rPr lang="en-US" b="1" i="1" dirty="0" smtClean="0"/>
              <a:t>“milk” </a:t>
            </a:r>
            <a:r>
              <a:rPr lang="en-US" dirty="0" smtClean="0"/>
              <a:t>of the word - Heb. 5:12-17</a:t>
            </a:r>
          </a:p>
          <a:p>
            <a:pPr lvl="3"/>
            <a:r>
              <a:rPr lang="en-US" dirty="0" smtClean="0"/>
              <a:t>Have no desire to seek perfection - Hebrews 6:1-3</a:t>
            </a:r>
          </a:p>
          <a:p>
            <a:pPr lvl="4"/>
            <a:r>
              <a:rPr lang="en-US" dirty="0" smtClean="0"/>
              <a:t>Ephesians 4:1-6, 11-16; Colossians 2:4-8</a:t>
            </a:r>
          </a:p>
          <a:p>
            <a:pPr lvl="2"/>
            <a:r>
              <a:rPr lang="en-US" dirty="0" smtClean="0"/>
              <a:t>Refuse to study </a:t>
            </a:r>
            <a:r>
              <a:rPr lang="en-US" b="1" dirty="0" smtClean="0"/>
              <a:t>vital</a:t>
            </a:r>
            <a:r>
              <a:rPr lang="en-US" dirty="0" smtClean="0"/>
              <a:t> issues - Acts 15:2-3</a:t>
            </a:r>
          </a:p>
          <a:p>
            <a:pPr lvl="3"/>
            <a:r>
              <a:rPr lang="en-US" dirty="0" smtClean="0"/>
              <a:t>MDR &amp; Fellowship, Modest clothing, Worldliness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9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Shallow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54608"/>
          </a:xfrm>
        </p:spPr>
        <p:txBody>
          <a:bodyPr>
            <a:normAutofit/>
          </a:bodyPr>
          <a:lstStyle/>
          <a:p>
            <a:r>
              <a:rPr lang="en-US" dirty="0" smtClean="0"/>
              <a:t>These lack spiritual depth - vs. 5, 20-21</a:t>
            </a:r>
          </a:p>
          <a:p>
            <a:pPr lvl="1"/>
            <a:r>
              <a:rPr lang="en-US" dirty="0" smtClean="0"/>
              <a:t>Shallow in commitment to Christ &amp; His Church</a:t>
            </a:r>
          </a:p>
          <a:p>
            <a:pPr lvl="2"/>
            <a:r>
              <a:rPr lang="en-US" dirty="0" smtClean="0"/>
              <a:t>Unwilling to forsake all for Christ - Luke 14:33</a:t>
            </a:r>
          </a:p>
          <a:p>
            <a:pPr lvl="2"/>
            <a:r>
              <a:rPr lang="en-US" dirty="0" smtClean="0"/>
              <a:t>Unwilling to seek the kingdom first - Matt. 6:33</a:t>
            </a:r>
          </a:p>
          <a:p>
            <a:pPr lvl="2"/>
            <a:r>
              <a:rPr lang="en-US" dirty="0" smtClean="0"/>
              <a:t>Unwilling to share in building up the Church</a:t>
            </a:r>
          </a:p>
          <a:p>
            <a:pPr lvl="3"/>
            <a:r>
              <a:rPr lang="en-US" dirty="0" smtClean="0"/>
              <a:t>Ephesians 4:16</a:t>
            </a:r>
          </a:p>
          <a:p>
            <a:pPr lvl="2"/>
            <a:r>
              <a:rPr lang="en-US" dirty="0" smtClean="0"/>
              <a:t>Unwilling to stand in time of trouble</a:t>
            </a:r>
          </a:p>
          <a:p>
            <a:pPr lvl="3"/>
            <a:r>
              <a:rPr lang="en-US" dirty="0" smtClean="0"/>
              <a:t>2 Timothy 4:14-16; 1 Corinthians 11:19</a:t>
            </a:r>
            <a:r>
              <a:rPr lang="en-US" smtClean="0"/>
              <a:t>; Revelation 21:8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Worldly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Those </a:t>
            </a:r>
            <a:r>
              <a:rPr lang="en-US" b="1" i="1" dirty="0" smtClean="0"/>
              <a:t>“entangled” </a:t>
            </a:r>
            <a:r>
              <a:rPr lang="en-US" dirty="0" smtClean="0"/>
              <a:t>in worldliness - vs. 7, 22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grossly</a:t>
            </a:r>
            <a:r>
              <a:rPr lang="en-US" dirty="0" smtClean="0"/>
              <a:t> worldly</a:t>
            </a:r>
          </a:p>
          <a:p>
            <a:pPr lvl="2"/>
            <a:r>
              <a:rPr lang="en-US" dirty="0" smtClean="0"/>
              <a:t>Engage in various works of the flesh</a:t>
            </a:r>
          </a:p>
          <a:p>
            <a:pPr lvl="3"/>
            <a:r>
              <a:rPr lang="en-US" dirty="0" smtClean="0"/>
              <a:t>Galatians 5:19-21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mildl</a:t>
            </a:r>
            <a:r>
              <a:rPr lang="en-US" dirty="0" smtClean="0"/>
              <a:t>y worldly</a:t>
            </a:r>
          </a:p>
          <a:p>
            <a:pPr lvl="2"/>
            <a:r>
              <a:rPr lang="en-US" dirty="0" smtClean="0"/>
              <a:t>Too </a:t>
            </a:r>
            <a:r>
              <a:rPr lang="en-US" b="1" i="1" dirty="0" smtClean="0"/>
              <a:t>“entangled” </a:t>
            </a:r>
            <a:r>
              <a:rPr lang="en-US" dirty="0" smtClean="0"/>
              <a:t>in the </a:t>
            </a:r>
            <a:r>
              <a:rPr lang="en-US" b="1" i="1" dirty="0" smtClean="0"/>
              <a:t>“affairs of this life”</a:t>
            </a:r>
          </a:p>
          <a:p>
            <a:pPr lvl="3"/>
            <a:r>
              <a:rPr lang="en-US" dirty="0" smtClean="0"/>
              <a:t>2 Timothy 2:4</a:t>
            </a:r>
          </a:p>
          <a:p>
            <a:pPr lvl="2"/>
            <a:r>
              <a:rPr lang="en-US" dirty="0" smtClean="0"/>
              <a:t>Must be “</a:t>
            </a:r>
            <a:r>
              <a:rPr lang="en-US" u="sng" dirty="0" smtClean="0"/>
              <a:t>involved</a:t>
            </a:r>
            <a:r>
              <a:rPr lang="en-US" dirty="0" smtClean="0"/>
              <a:t>” but not </a:t>
            </a:r>
            <a:r>
              <a:rPr lang="en-US" b="1" i="1" dirty="0" smtClean="0"/>
              <a:t>“entangled”</a:t>
            </a:r>
          </a:p>
          <a:p>
            <a:pPr lvl="2"/>
            <a:r>
              <a:rPr lang="en-US" dirty="0" smtClean="0"/>
              <a:t>They </a:t>
            </a:r>
            <a:r>
              <a:rPr lang="en-US" dirty="0"/>
              <a:t>b</a:t>
            </a:r>
            <a:r>
              <a:rPr lang="en-US" dirty="0" smtClean="0"/>
              <a:t>ecome overly involved in…</a:t>
            </a:r>
          </a:p>
          <a:p>
            <a:pPr lvl="3"/>
            <a:r>
              <a:rPr lang="en-US" dirty="0" smtClean="0"/>
              <a:t>Work, Family, or Civic Affairs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time or energy for spiritual exercises &amp; duties</a:t>
            </a:r>
          </a:p>
          <a:p>
            <a:pPr lvl="1"/>
            <a:r>
              <a:rPr lang="en-US" dirty="0" smtClean="0"/>
              <a:t>These remain as </a:t>
            </a:r>
            <a:r>
              <a:rPr lang="en-US" b="1" dirty="0" smtClean="0">
                <a:solidFill>
                  <a:srgbClr val="FFCC00"/>
                </a:solidFill>
              </a:rPr>
              <a:t>“unfruitful” </a:t>
            </a:r>
            <a:r>
              <a:rPr lang="en-US" dirty="0" smtClean="0"/>
              <a:t>members - </a:t>
            </a:r>
            <a:r>
              <a:rPr lang="en-US" dirty="0" smtClean="0"/>
              <a:t>Luke </a:t>
            </a:r>
            <a:r>
              <a:rPr lang="en-US" dirty="0" smtClean="0"/>
              <a:t>8:14</a:t>
            </a:r>
          </a:p>
          <a:p>
            <a:pPr marL="877824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Fruitful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54608"/>
          </a:xfrm>
        </p:spPr>
        <p:txBody>
          <a:bodyPr>
            <a:normAutofit/>
          </a:bodyPr>
          <a:lstStyle/>
          <a:p>
            <a:r>
              <a:rPr lang="en-US" dirty="0" smtClean="0"/>
              <a:t>Those who produce - vs. 8, 23</a:t>
            </a:r>
          </a:p>
          <a:p>
            <a:pPr lvl="1"/>
            <a:r>
              <a:rPr lang="en-US" dirty="0" smtClean="0"/>
              <a:t>Their spiritual roots are deep</a:t>
            </a:r>
          </a:p>
          <a:p>
            <a:pPr lvl="2"/>
            <a:r>
              <a:rPr lang="en-US" dirty="0" smtClean="0"/>
              <a:t>Psalms 1:1-3; Ephesians 3:17; Colossians 2:7</a:t>
            </a:r>
          </a:p>
          <a:p>
            <a:pPr lvl="1"/>
            <a:r>
              <a:rPr lang="en-US" dirty="0" smtClean="0"/>
              <a:t>Their affections are set </a:t>
            </a:r>
            <a:r>
              <a:rPr lang="en-US" b="1" i="1" dirty="0" smtClean="0"/>
              <a:t>“on things above”</a:t>
            </a:r>
          </a:p>
          <a:p>
            <a:pPr lvl="2"/>
            <a:r>
              <a:rPr lang="en-US" dirty="0" smtClean="0"/>
              <a:t>Colossians 3:1-3</a:t>
            </a:r>
          </a:p>
          <a:p>
            <a:pPr lvl="1"/>
            <a:r>
              <a:rPr lang="en-US" dirty="0" smtClean="0"/>
              <a:t>Their spiritual priorities are properly arranged</a:t>
            </a:r>
          </a:p>
          <a:p>
            <a:pPr lvl="2"/>
            <a:r>
              <a:rPr lang="en-US" dirty="0" smtClean="0"/>
              <a:t>They seek the Kingdom of God first</a:t>
            </a:r>
          </a:p>
          <a:p>
            <a:pPr lvl="3"/>
            <a:r>
              <a:rPr lang="en-US" dirty="0" smtClean="0"/>
              <a:t>Matthew 6:33</a:t>
            </a:r>
          </a:p>
          <a:p>
            <a:pPr lvl="2"/>
            <a:r>
              <a:rPr lang="en-US" dirty="0" smtClean="0"/>
              <a:t>Their love follows the Divine order</a:t>
            </a:r>
          </a:p>
          <a:p>
            <a:pPr lvl="3"/>
            <a:r>
              <a:rPr lang="en-US" dirty="0" smtClean="0"/>
              <a:t>Matthew 22:35-40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4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Fruitful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54608"/>
          </a:xfrm>
        </p:spPr>
        <p:txBody>
          <a:bodyPr>
            <a:normAutofit/>
          </a:bodyPr>
          <a:lstStyle/>
          <a:p>
            <a:r>
              <a:rPr lang="en-US" dirty="0" smtClean="0"/>
              <a:t>Are Productive - vs. 8, 23</a:t>
            </a:r>
          </a:p>
          <a:p>
            <a:pPr lvl="1"/>
            <a:r>
              <a:rPr lang="en-US" dirty="0" smtClean="0"/>
              <a:t>These produce varying degrees of fruit</a:t>
            </a:r>
          </a:p>
          <a:p>
            <a:pPr lvl="2"/>
            <a:r>
              <a:rPr lang="en-US" dirty="0" smtClean="0"/>
              <a:t>Because of ability, opportunity, time of growth</a:t>
            </a:r>
          </a:p>
          <a:p>
            <a:pPr lvl="3"/>
            <a:r>
              <a:rPr lang="en-US" dirty="0" smtClean="0"/>
              <a:t>Parable of the talents - Matthew 25:14-30</a:t>
            </a:r>
          </a:p>
          <a:p>
            <a:pPr lvl="2"/>
            <a:r>
              <a:rPr lang="en-US" dirty="0" smtClean="0"/>
              <a:t>Only limited by ability, opportunity &amp; time of growth</a:t>
            </a:r>
          </a:p>
          <a:p>
            <a:pPr marL="877824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examine ourselves to see where we fit in this parable!</a:t>
            </a:r>
          </a:p>
          <a:p>
            <a:pPr marL="64008" indent="0">
              <a:buNone/>
            </a:pPr>
            <a:endParaRPr lang="en-US" sz="800" dirty="0"/>
          </a:p>
          <a:p>
            <a:r>
              <a:rPr lang="en-US" dirty="0" smtClean="0"/>
              <a:t>If</a:t>
            </a:r>
            <a:r>
              <a:rPr lang="en-US" b="1" dirty="0" smtClean="0"/>
              <a:t> Shallow</a:t>
            </a:r>
          </a:p>
          <a:p>
            <a:pPr lvl="1"/>
            <a:r>
              <a:rPr lang="en-US" dirty="0" smtClean="0"/>
              <a:t>Become more deeply involved!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Worldly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ecome less deeply involved!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Fruitful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ontinue to bear fruit to the end!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F8F5-6C93-48D4-A21F-4F20DBD301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278</TotalTime>
  <Words>667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Three Kinds of Church Members</vt:lpstr>
      <vt:lpstr>Matthew 13:3-9</vt:lpstr>
      <vt:lpstr>Introduction </vt:lpstr>
      <vt:lpstr>The Shallow</vt:lpstr>
      <vt:lpstr>The Shallow</vt:lpstr>
      <vt:lpstr>The Worldly</vt:lpstr>
      <vt:lpstr>The Fruitful</vt:lpstr>
      <vt:lpstr>The Fruitful</vt:lpstr>
      <vt:lpstr>Conclusion</vt:lpstr>
      <vt:lpstr>John 15:4, 5</vt:lpstr>
    </vt:vector>
  </TitlesOfParts>
  <Company>EEICA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tmcclure</dc:creator>
  <cp:lastModifiedBy>Tommy G. McClure</cp:lastModifiedBy>
  <cp:revision>76</cp:revision>
  <dcterms:created xsi:type="dcterms:W3CDTF">2011-07-06T20:44:00Z</dcterms:created>
  <dcterms:modified xsi:type="dcterms:W3CDTF">2016-12-09T19:40:11Z</dcterms:modified>
</cp:coreProperties>
</file>